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 id="2147485172" r:id="rId5"/>
    <p:sldMasterId id="2147485184" r:id="rId6"/>
  </p:sldMasterIdLst>
  <p:notesMasterIdLst>
    <p:notesMasterId r:id="rId20"/>
  </p:notesMasterIdLst>
  <p:handoutMasterIdLst>
    <p:handoutMasterId r:id="rId21"/>
  </p:handoutMasterIdLst>
  <p:sldIdLst>
    <p:sldId id="2715" r:id="rId7"/>
    <p:sldId id="876" r:id="rId8"/>
    <p:sldId id="2717" r:id="rId9"/>
    <p:sldId id="2719" r:id="rId10"/>
    <p:sldId id="2735" r:id="rId11"/>
    <p:sldId id="2632" r:id="rId12"/>
    <p:sldId id="2742" r:id="rId13"/>
    <p:sldId id="2741" r:id="rId14"/>
    <p:sldId id="1857" r:id="rId15"/>
    <p:sldId id="1429" r:id="rId16"/>
    <p:sldId id="1850" r:id="rId17"/>
    <p:sldId id="2727" r:id="rId18"/>
    <p:sldId id="2703" r:id="rId19"/>
  </p:sldIdLst>
  <p:sldSz cx="12192000" cy="6858000"/>
  <p:notesSz cx="6858000" cy="933450"/>
  <p:custShowLst>
    <p:custShow name="Format Guide Workshop" id="0">
      <p:sldLst/>
    </p:custShow>
  </p:custShowLst>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381F354-96F1-4569-88F3-DFFAD694E002}">
          <p14:sldIdLst>
            <p14:sldId id="2715"/>
            <p14:sldId id="876"/>
            <p14:sldId id="2717"/>
            <p14:sldId id="2719"/>
            <p14:sldId id="2735"/>
            <p14:sldId id="2632"/>
            <p14:sldId id="2742"/>
            <p14:sldId id="2741"/>
            <p14:sldId id="1857"/>
            <p14:sldId id="1429"/>
            <p14:sldId id="1850"/>
          </p14:sldIdLst>
        </p14:section>
        <p14:section name="Repeatable Slides" id="{3859DC45-2725-4C24-B825-CA97682D62D1}">
          <p14:sldIdLst>
            <p14:sldId id="2727"/>
            <p14:sldId id="2703"/>
          </p14:sldIdLst>
        </p14:section>
        <p14:section name="Generated" id="{05B13663-0C06-4740-8670-62E18362F2B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2654" y="151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hyperlink" Target="https://republicans-oversight.house.gov/wp-content/uploads/2018/12/Equifax-Report.pdf" TargetMode="External"/><Relationship Id="rId5" Type="http://schemas.openxmlformats.org/officeDocument/2006/relationships/image" Target="../media/image33.svg"/><Relationship Id="rId4" Type="http://schemas.openxmlformats.org/officeDocument/2006/relationships/image" Target="../media/image32.png"/></Relationships>
</file>

<file path=ppt/diagrams/_rels/data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hyperlink" Target="https://media.defense.gov/2018/May/07/2001913398/-1/-1/1/DODIG-2018-109.PDF" TargetMode="External"/><Relationship Id="rId5" Type="http://schemas.openxmlformats.org/officeDocument/2006/relationships/image" Target="../media/image33.svg"/><Relationship Id="rId4"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5" Type="http://schemas.openxmlformats.org/officeDocument/2006/relationships/hyperlink" Target="https://republicans-oversight.house.gov/wp-content/uploads/2018/12/Equifax-Report.pdf" TargetMode="External"/><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5" Type="http://schemas.openxmlformats.org/officeDocument/2006/relationships/hyperlink" Target="https://media.defense.gov/2018/May/07/2001913398/-1/-1/1/DODIG-2018-109.PDF" TargetMode="External"/><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2D2DC-6A2D-4580-8431-0D1E790B9C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C16A7-4529-4D1C-AD2C-3B6ACE907D74}">
      <dgm:prSet custT="1"/>
      <dgm:spPr/>
      <dgm:t>
        <a:bodyPr/>
        <a:lstStyle/>
        <a:p>
          <a:pPr algn="l">
            <a:lnSpc>
              <a:spcPct val="100000"/>
            </a:lnSpc>
            <a:defRPr b="1"/>
          </a:pPr>
          <a:r>
            <a:rPr lang="en-US" sz="1800" b="0"/>
            <a:t>Input validation is the proper testing of any input supplied by a user or application. Input validation prevents improperly formed data, including malicious code from entering a system. </a:t>
          </a:r>
        </a:p>
        <a:p>
          <a:pPr algn="l">
            <a:lnSpc>
              <a:spcPct val="100000"/>
            </a:lnSpc>
            <a:defRPr b="1"/>
          </a:pPr>
          <a:r>
            <a:rPr lang="en-US" sz="1800" b="0" u="sng"/>
            <a:t>Impact of CWE-20</a:t>
          </a:r>
        </a:p>
      </dgm:t>
    </dgm:pt>
    <dgm:pt modelId="{89AC79AA-497C-4CDD-9E5D-B54811F3FD2A}" type="parTrans" cxnId="{93E0C0C1-EF06-495C-A4CA-510BBC2CEF0B}">
      <dgm:prSet/>
      <dgm:spPr/>
      <dgm:t>
        <a:bodyPr/>
        <a:lstStyle/>
        <a:p>
          <a:endParaRPr lang="en-US"/>
        </a:p>
      </dgm:t>
    </dgm:pt>
    <dgm:pt modelId="{510F891E-4058-4673-9668-549B976034B5}" type="sibTrans" cxnId="{93E0C0C1-EF06-495C-A4CA-510BBC2CEF0B}">
      <dgm:prSet/>
      <dgm:spPr/>
      <dgm:t>
        <a:bodyPr/>
        <a:lstStyle/>
        <a:p>
          <a:endParaRPr lang="en-US"/>
        </a:p>
      </dgm:t>
    </dgm:pt>
    <dgm:pt modelId="{46F938B6-8827-45EB-86CE-6802F0A87F79}">
      <dgm:prSet custT="1"/>
      <dgm:spPr/>
      <dgm:t>
        <a:bodyPr/>
        <a:lstStyle/>
        <a:p>
          <a:pPr algn="ctr">
            <a:lnSpc>
              <a:spcPct val="100000"/>
            </a:lnSpc>
            <a:defRPr b="1"/>
          </a:pPr>
          <a:r>
            <a:rPr lang="en-US" sz="1800" b="0"/>
            <a:t>CWE-20 caused the Equifax Data Breach, 2017 </a:t>
          </a:r>
          <a:r>
            <a:rPr lang="en-US" sz="1400" b="0">
              <a:hlinkClick xmlns:r="http://schemas.openxmlformats.org/officeDocument/2006/relationships" r:id="rId1"/>
            </a:rPr>
            <a:t>https://republicans-oversight.house.gov/wp-content/uploads/2018/12/Equifax-Report.pdf</a:t>
          </a:r>
          <a:r>
            <a:rPr lang="en-US" sz="1400" b="0"/>
            <a:t> </a:t>
          </a:r>
          <a:endParaRPr lang="en-US" sz="1800" b="0"/>
        </a:p>
      </dgm:t>
    </dgm:pt>
    <dgm:pt modelId="{CB9669D5-6291-4565-9F8E-EEF410589CBE}" type="parTrans" cxnId="{5A4432A6-3EB8-4E6E-9CBC-1073E11EFF92}">
      <dgm:prSet/>
      <dgm:spPr/>
      <dgm:t>
        <a:bodyPr/>
        <a:lstStyle/>
        <a:p>
          <a:endParaRPr lang="en-US"/>
        </a:p>
      </dgm:t>
    </dgm:pt>
    <dgm:pt modelId="{8208F7C7-A4F3-4B7E-8E29-771A6D8DCD9B}" type="sibTrans" cxnId="{5A4432A6-3EB8-4E6E-9CBC-1073E11EFF92}">
      <dgm:prSet/>
      <dgm:spPr/>
      <dgm:t>
        <a:bodyPr/>
        <a:lstStyle/>
        <a:p>
          <a:endParaRPr lang="en-US"/>
        </a:p>
      </dgm:t>
    </dgm:pt>
    <dgm:pt modelId="{AEE02D9E-7B3C-4995-9F59-4A3E6F467937}">
      <dgm:prSet custT="1"/>
      <dgm:spPr/>
      <dgm:t>
        <a:bodyPr/>
        <a:lstStyle/>
        <a:p>
          <a:pPr algn="l">
            <a:lnSpc>
              <a:spcPct val="100000"/>
            </a:lnSpc>
          </a:pPr>
          <a:r>
            <a:rPr lang="en-US" sz="1400"/>
            <a:t>March 7 – Apache released a patch for the CVE-2017-5638 vulnerability (CWE-20)</a:t>
          </a:r>
        </a:p>
      </dgm:t>
    </dgm:pt>
    <dgm:pt modelId="{F9356CA6-EB05-4F63-8A12-966C7CF0C5CF}" type="parTrans" cxnId="{E9F870D0-125D-4E5E-A130-7F85EC284B31}">
      <dgm:prSet/>
      <dgm:spPr/>
      <dgm:t>
        <a:bodyPr/>
        <a:lstStyle/>
        <a:p>
          <a:endParaRPr lang="en-US"/>
        </a:p>
      </dgm:t>
    </dgm:pt>
    <dgm:pt modelId="{7F354B41-59F8-4DE8-A2F9-C1F5D6B2EE99}" type="sibTrans" cxnId="{E9F870D0-125D-4E5E-A130-7F85EC284B31}">
      <dgm:prSet/>
      <dgm:spPr/>
      <dgm:t>
        <a:bodyPr/>
        <a:lstStyle/>
        <a:p>
          <a:endParaRPr lang="en-US"/>
        </a:p>
      </dgm:t>
    </dgm:pt>
    <dgm:pt modelId="{078357A9-0DEC-403C-8820-BCE58B0544FA}">
      <dgm:prSet custT="1"/>
      <dgm:spPr/>
      <dgm:t>
        <a:bodyPr/>
        <a:lstStyle/>
        <a:p>
          <a:pPr algn="l">
            <a:lnSpc>
              <a:spcPct val="100000"/>
            </a:lnSpc>
          </a:pPr>
          <a:r>
            <a:rPr lang="en-US" sz="1400"/>
            <a:t>March 15 – Equifax’s Security team ran scans and did not detect the vulnerability on any externally facing systems.</a:t>
          </a:r>
        </a:p>
      </dgm:t>
    </dgm:pt>
    <dgm:pt modelId="{A49CB824-8ADD-46A2-A657-E6BD65E2D7EC}" type="parTrans" cxnId="{81B1580C-E3C4-4385-8CAB-935B7135B5DB}">
      <dgm:prSet/>
      <dgm:spPr/>
      <dgm:t>
        <a:bodyPr/>
        <a:lstStyle/>
        <a:p>
          <a:endParaRPr lang="en-US"/>
        </a:p>
      </dgm:t>
    </dgm:pt>
    <dgm:pt modelId="{39A0E0E9-7A75-4FC6-B761-42817A632CE9}" type="sibTrans" cxnId="{81B1580C-E3C4-4385-8CAB-935B7135B5DB}">
      <dgm:prSet/>
      <dgm:spPr/>
      <dgm:t>
        <a:bodyPr/>
        <a:lstStyle/>
        <a:p>
          <a:endParaRPr lang="en-US"/>
        </a:p>
      </dgm:t>
    </dgm:pt>
    <dgm:pt modelId="{B25401AA-3780-4110-BE41-89723F26CEDC}">
      <dgm:prSet custT="1"/>
      <dgm:spPr/>
      <dgm:t>
        <a:bodyPr/>
        <a:lstStyle/>
        <a:p>
          <a:pPr algn="l">
            <a:lnSpc>
              <a:spcPct val="100000"/>
            </a:lnSpc>
          </a:pPr>
          <a:r>
            <a:rPr lang="en-US" sz="1400"/>
            <a:t>March 10 to July 30 – Attackers entered the Equifax network through the Apache Struts vulnerability located within the Automated Consumer Interview System (ACIS) application on May 13.  Equifax’s Security team observed suspicious activity and shut down the attack on July 30.  There is evidence of attackers exploiting the vulnerability on servers connected to Equifax network as early as March 10.</a:t>
          </a:r>
        </a:p>
      </dgm:t>
    </dgm:pt>
    <dgm:pt modelId="{A3278D3D-0D36-46C5-B2D6-274A8C39D5C1}" type="parTrans" cxnId="{BB2FF9A7-6A32-406F-9EBA-48DE667A1496}">
      <dgm:prSet/>
      <dgm:spPr/>
      <dgm:t>
        <a:bodyPr/>
        <a:lstStyle/>
        <a:p>
          <a:endParaRPr lang="en-US"/>
        </a:p>
      </dgm:t>
    </dgm:pt>
    <dgm:pt modelId="{D4DB15EF-EDBB-44EB-9893-032383CEC7DD}" type="sibTrans" cxnId="{BB2FF9A7-6A32-406F-9EBA-48DE667A1496}">
      <dgm:prSet/>
      <dgm:spPr/>
      <dgm:t>
        <a:bodyPr/>
        <a:lstStyle/>
        <a:p>
          <a:endParaRPr lang="en-US"/>
        </a:p>
      </dgm:t>
    </dgm:pt>
    <dgm:pt modelId="{18884754-B5CD-4DA3-8693-C6B143320A96}" type="pres">
      <dgm:prSet presAssocID="{F332D2DC-6A2D-4580-8431-0D1E790B9CC1}" presName="root" presStyleCnt="0">
        <dgm:presLayoutVars>
          <dgm:dir/>
          <dgm:resizeHandles val="exact"/>
        </dgm:presLayoutVars>
      </dgm:prSet>
      <dgm:spPr/>
    </dgm:pt>
    <dgm:pt modelId="{7B233E9B-1783-4C1B-9E1E-508EE248F5D9}" type="pres">
      <dgm:prSet presAssocID="{95EC16A7-4529-4D1C-AD2C-3B6ACE907D74}" presName="compNode" presStyleCnt="0"/>
      <dgm:spPr/>
    </dgm:pt>
    <dgm:pt modelId="{A8D3CE77-9E1E-4623-A89E-5B3C419C44F1}" type="pres">
      <dgm:prSet presAssocID="{95EC16A7-4529-4D1C-AD2C-3B6ACE907D74}" presName="iconRect" presStyleLbl="node1" presStyleIdx="0" presStyleCnt="2" custLinFactNeighborX="2519" custLinFactNeighborY="-2797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isconnected"/>
        </a:ext>
      </dgm:extLst>
    </dgm:pt>
    <dgm:pt modelId="{E1BCB81A-AD4A-4A2B-8425-298382150F03}" type="pres">
      <dgm:prSet presAssocID="{95EC16A7-4529-4D1C-AD2C-3B6ACE907D74}" presName="iconSpace" presStyleCnt="0"/>
      <dgm:spPr/>
    </dgm:pt>
    <dgm:pt modelId="{946C37FD-43E2-4EA7-BBCB-398B47DD9D06}" type="pres">
      <dgm:prSet presAssocID="{95EC16A7-4529-4D1C-AD2C-3B6ACE907D74}" presName="parTx" presStyleLbl="revTx" presStyleIdx="0" presStyleCnt="4" custLinFactNeighborX="882" custLinFactNeighborY="-23708">
        <dgm:presLayoutVars>
          <dgm:chMax val="0"/>
          <dgm:chPref val="0"/>
        </dgm:presLayoutVars>
      </dgm:prSet>
      <dgm:spPr/>
    </dgm:pt>
    <dgm:pt modelId="{A2ADD773-9D51-4D88-B18A-EDC3BE45D759}" type="pres">
      <dgm:prSet presAssocID="{95EC16A7-4529-4D1C-AD2C-3B6ACE907D74}" presName="txSpace" presStyleCnt="0"/>
      <dgm:spPr/>
    </dgm:pt>
    <dgm:pt modelId="{B99B03ED-15FC-4AE3-B3B2-BDE582DDFF6E}" type="pres">
      <dgm:prSet presAssocID="{95EC16A7-4529-4D1C-AD2C-3B6ACE907D74}" presName="desTx" presStyleLbl="revTx" presStyleIdx="1" presStyleCnt="4" custLinFactX="11171" custLinFactY="-100000" custLinFactNeighborX="100000" custLinFactNeighborY="-127308">
        <dgm:presLayoutVars/>
      </dgm:prSet>
      <dgm:spPr/>
    </dgm:pt>
    <dgm:pt modelId="{A6737007-CF5D-4CB2-83AD-3461E148133A}" type="pres">
      <dgm:prSet presAssocID="{510F891E-4058-4673-9668-549B976034B5}" presName="sibTrans" presStyleCnt="0"/>
      <dgm:spPr/>
    </dgm:pt>
    <dgm:pt modelId="{65BD1988-9FCD-486C-9007-A187ADBCC5FE}" type="pres">
      <dgm:prSet presAssocID="{46F938B6-8827-45EB-86CE-6802F0A87F79}" presName="compNode" presStyleCnt="0"/>
      <dgm:spPr/>
    </dgm:pt>
    <dgm:pt modelId="{9B420AF9-050A-4231-B09E-520607867972}" type="pres">
      <dgm:prSet presAssocID="{46F938B6-8827-45EB-86CE-6802F0A87F79}" presName="iconRect" presStyleLbl="node1" presStyleIdx="1" presStyleCnt="2" custLinFactNeighborX="-47349" custLinFactNeighborY="368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5F0EC402-85C7-496A-BA73-BA5D18FFDB38}" type="pres">
      <dgm:prSet presAssocID="{46F938B6-8827-45EB-86CE-6802F0A87F79}" presName="iconSpace" presStyleCnt="0"/>
      <dgm:spPr/>
    </dgm:pt>
    <dgm:pt modelId="{4EB7B409-D995-4E15-BAE0-C349C973BB91}" type="pres">
      <dgm:prSet presAssocID="{46F938B6-8827-45EB-86CE-6802F0A87F79}" presName="parTx" presStyleLbl="revTx" presStyleIdx="2" presStyleCnt="4" custScaleY="88210" custLinFactNeighborX="-4424" custLinFactNeighborY="-16291">
        <dgm:presLayoutVars>
          <dgm:chMax val="0"/>
          <dgm:chPref val="0"/>
        </dgm:presLayoutVars>
      </dgm:prSet>
      <dgm:spPr/>
    </dgm:pt>
    <dgm:pt modelId="{77804F1A-F1B6-43D2-94ED-D8F1A06C233E}" type="pres">
      <dgm:prSet presAssocID="{46F938B6-8827-45EB-86CE-6802F0A87F79}" presName="txSpace" presStyleCnt="0"/>
      <dgm:spPr/>
    </dgm:pt>
    <dgm:pt modelId="{6E47E56B-9949-4B8D-9B09-B3A7AA247564}" type="pres">
      <dgm:prSet presAssocID="{46F938B6-8827-45EB-86CE-6802F0A87F79}" presName="desTx" presStyleLbl="revTx" presStyleIdx="3" presStyleCnt="4" custScaleX="122295" custScaleY="175189" custLinFactNeighborX="950" custLinFactNeighborY="-54494">
        <dgm:presLayoutVars/>
      </dgm:prSet>
      <dgm:spPr/>
    </dgm:pt>
  </dgm:ptLst>
  <dgm:cxnLst>
    <dgm:cxn modelId="{81B1580C-E3C4-4385-8CAB-935B7135B5DB}" srcId="{46F938B6-8827-45EB-86CE-6802F0A87F79}" destId="{078357A9-0DEC-403C-8820-BCE58B0544FA}" srcOrd="1" destOrd="0" parTransId="{A49CB824-8ADD-46A2-A657-E6BD65E2D7EC}" sibTransId="{39A0E0E9-7A75-4FC6-B761-42817A632CE9}"/>
    <dgm:cxn modelId="{AFCD4B25-95B0-40BD-BE7A-19CAA230F931}" type="presOf" srcId="{95EC16A7-4529-4D1C-AD2C-3B6ACE907D74}" destId="{946C37FD-43E2-4EA7-BBCB-398B47DD9D06}" srcOrd="0" destOrd="0" presId="urn:microsoft.com/office/officeart/2018/5/layout/CenteredIconLabelDescriptionList"/>
    <dgm:cxn modelId="{D28DC227-DF52-43BD-AF8B-43EF93D7727E}" type="presOf" srcId="{AEE02D9E-7B3C-4995-9F59-4A3E6F467937}" destId="{6E47E56B-9949-4B8D-9B09-B3A7AA247564}" srcOrd="0" destOrd="0" presId="urn:microsoft.com/office/officeart/2018/5/layout/CenteredIconLabelDescriptionList"/>
    <dgm:cxn modelId="{20F74129-5CBA-44A5-B38B-A3F484AD0E36}" type="presOf" srcId="{B25401AA-3780-4110-BE41-89723F26CEDC}" destId="{6E47E56B-9949-4B8D-9B09-B3A7AA247564}" srcOrd="0" destOrd="2" presId="urn:microsoft.com/office/officeart/2018/5/layout/CenteredIconLabelDescriptionList"/>
    <dgm:cxn modelId="{6D4D8E35-7BFA-44C0-B4A7-8CB9F8DD4F51}" type="presOf" srcId="{F332D2DC-6A2D-4580-8431-0D1E790B9CC1}" destId="{18884754-B5CD-4DA3-8693-C6B143320A96}" srcOrd="0" destOrd="0" presId="urn:microsoft.com/office/officeart/2018/5/layout/CenteredIconLabelDescriptionList"/>
    <dgm:cxn modelId="{CEBD0A49-D856-475E-ACD1-95734A1B7787}" type="presOf" srcId="{078357A9-0DEC-403C-8820-BCE58B0544FA}" destId="{6E47E56B-9949-4B8D-9B09-B3A7AA247564}" srcOrd="0" destOrd="1" presId="urn:microsoft.com/office/officeart/2018/5/layout/CenteredIconLabelDescriptionList"/>
    <dgm:cxn modelId="{5A4432A6-3EB8-4E6E-9CBC-1073E11EFF92}" srcId="{F332D2DC-6A2D-4580-8431-0D1E790B9CC1}" destId="{46F938B6-8827-45EB-86CE-6802F0A87F79}" srcOrd="1" destOrd="0" parTransId="{CB9669D5-6291-4565-9F8E-EEF410589CBE}" sibTransId="{8208F7C7-A4F3-4B7E-8E29-771A6D8DCD9B}"/>
    <dgm:cxn modelId="{BB2FF9A7-6A32-406F-9EBA-48DE667A1496}" srcId="{46F938B6-8827-45EB-86CE-6802F0A87F79}" destId="{B25401AA-3780-4110-BE41-89723F26CEDC}" srcOrd="2" destOrd="0" parTransId="{A3278D3D-0D36-46C5-B2D6-274A8C39D5C1}" sibTransId="{D4DB15EF-EDBB-44EB-9893-032383CEC7DD}"/>
    <dgm:cxn modelId="{5957C7B9-9EA6-4BAE-82B5-E5AE7EB4F2CE}" type="presOf" srcId="{46F938B6-8827-45EB-86CE-6802F0A87F79}" destId="{4EB7B409-D995-4E15-BAE0-C349C973BB91}" srcOrd="0" destOrd="0" presId="urn:microsoft.com/office/officeart/2018/5/layout/CenteredIconLabelDescriptionList"/>
    <dgm:cxn modelId="{93E0C0C1-EF06-495C-A4CA-510BBC2CEF0B}" srcId="{F332D2DC-6A2D-4580-8431-0D1E790B9CC1}" destId="{95EC16A7-4529-4D1C-AD2C-3B6ACE907D74}" srcOrd="0" destOrd="0" parTransId="{89AC79AA-497C-4CDD-9E5D-B54811F3FD2A}" sibTransId="{510F891E-4058-4673-9668-549B976034B5}"/>
    <dgm:cxn modelId="{E9F870D0-125D-4E5E-A130-7F85EC284B31}" srcId="{46F938B6-8827-45EB-86CE-6802F0A87F79}" destId="{AEE02D9E-7B3C-4995-9F59-4A3E6F467937}" srcOrd="0" destOrd="0" parTransId="{F9356CA6-EB05-4F63-8A12-966C7CF0C5CF}" sibTransId="{7F354B41-59F8-4DE8-A2F9-C1F5D6B2EE99}"/>
    <dgm:cxn modelId="{5273635F-AB6F-46CC-9111-F5FC1076612B}" type="presParOf" srcId="{18884754-B5CD-4DA3-8693-C6B143320A96}" destId="{7B233E9B-1783-4C1B-9E1E-508EE248F5D9}" srcOrd="0" destOrd="0" presId="urn:microsoft.com/office/officeart/2018/5/layout/CenteredIconLabelDescriptionList"/>
    <dgm:cxn modelId="{429A4450-2585-41E0-8F78-3434B0B81A1E}" type="presParOf" srcId="{7B233E9B-1783-4C1B-9E1E-508EE248F5D9}" destId="{A8D3CE77-9E1E-4623-A89E-5B3C419C44F1}" srcOrd="0" destOrd="0" presId="urn:microsoft.com/office/officeart/2018/5/layout/CenteredIconLabelDescriptionList"/>
    <dgm:cxn modelId="{CCE7DF48-EE93-4522-A380-0C65FF726977}" type="presParOf" srcId="{7B233E9B-1783-4C1B-9E1E-508EE248F5D9}" destId="{E1BCB81A-AD4A-4A2B-8425-298382150F03}" srcOrd="1" destOrd="0" presId="urn:microsoft.com/office/officeart/2018/5/layout/CenteredIconLabelDescriptionList"/>
    <dgm:cxn modelId="{08C145BC-235A-49A9-A4FF-8B25895FE9A2}" type="presParOf" srcId="{7B233E9B-1783-4C1B-9E1E-508EE248F5D9}" destId="{946C37FD-43E2-4EA7-BBCB-398B47DD9D06}" srcOrd="2" destOrd="0" presId="urn:microsoft.com/office/officeart/2018/5/layout/CenteredIconLabelDescriptionList"/>
    <dgm:cxn modelId="{BF5BFF6B-65F7-437F-9CB3-22CA6E9E6DFB}" type="presParOf" srcId="{7B233E9B-1783-4C1B-9E1E-508EE248F5D9}" destId="{A2ADD773-9D51-4D88-B18A-EDC3BE45D759}" srcOrd="3" destOrd="0" presId="urn:microsoft.com/office/officeart/2018/5/layout/CenteredIconLabelDescriptionList"/>
    <dgm:cxn modelId="{90BB17F9-380B-49AB-B766-C45127DFD6C7}" type="presParOf" srcId="{7B233E9B-1783-4C1B-9E1E-508EE248F5D9}" destId="{B99B03ED-15FC-4AE3-B3B2-BDE582DDFF6E}" srcOrd="4" destOrd="0" presId="urn:microsoft.com/office/officeart/2018/5/layout/CenteredIconLabelDescriptionList"/>
    <dgm:cxn modelId="{F6AC08D7-5763-4344-9338-88F7BB597C7E}" type="presParOf" srcId="{18884754-B5CD-4DA3-8693-C6B143320A96}" destId="{A6737007-CF5D-4CB2-83AD-3461E148133A}" srcOrd="1" destOrd="0" presId="urn:microsoft.com/office/officeart/2018/5/layout/CenteredIconLabelDescriptionList"/>
    <dgm:cxn modelId="{C115E615-8ADC-48B8-B5D5-C467CB788435}" type="presParOf" srcId="{18884754-B5CD-4DA3-8693-C6B143320A96}" destId="{65BD1988-9FCD-486C-9007-A187ADBCC5FE}" srcOrd="2" destOrd="0" presId="urn:microsoft.com/office/officeart/2018/5/layout/CenteredIconLabelDescriptionList"/>
    <dgm:cxn modelId="{32C6C0AB-DFC2-47F6-A3C9-3353AAAFEC08}" type="presParOf" srcId="{65BD1988-9FCD-486C-9007-A187ADBCC5FE}" destId="{9B420AF9-050A-4231-B09E-520607867972}" srcOrd="0" destOrd="0" presId="urn:microsoft.com/office/officeart/2018/5/layout/CenteredIconLabelDescriptionList"/>
    <dgm:cxn modelId="{DFA79673-0B84-4D1E-819E-6615C8CB9C8D}" type="presParOf" srcId="{65BD1988-9FCD-486C-9007-A187ADBCC5FE}" destId="{5F0EC402-85C7-496A-BA73-BA5D18FFDB38}" srcOrd="1" destOrd="0" presId="urn:microsoft.com/office/officeart/2018/5/layout/CenteredIconLabelDescriptionList"/>
    <dgm:cxn modelId="{1E455C67-8502-4C7F-9996-BC31B1703AFA}" type="presParOf" srcId="{65BD1988-9FCD-486C-9007-A187ADBCC5FE}" destId="{4EB7B409-D995-4E15-BAE0-C349C973BB91}" srcOrd="2" destOrd="0" presId="urn:microsoft.com/office/officeart/2018/5/layout/CenteredIconLabelDescriptionList"/>
    <dgm:cxn modelId="{B00B5BB0-3D90-48FB-B0B6-2F5EF099F3BB}" type="presParOf" srcId="{65BD1988-9FCD-486C-9007-A187ADBCC5FE}" destId="{77804F1A-F1B6-43D2-94ED-D8F1A06C233E}" srcOrd="3" destOrd="0" presId="urn:microsoft.com/office/officeart/2018/5/layout/CenteredIconLabelDescriptionList"/>
    <dgm:cxn modelId="{7EDA78F1-5DA6-4387-9645-C82A9EF6CD78}" type="presParOf" srcId="{65BD1988-9FCD-486C-9007-A187ADBCC5FE}" destId="{6E47E56B-9949-4B8D-9B09-B3A7AA247564}"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2D2DC-6A2D-4580-8431-0D1E790B9C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C16A7-4529-4D1C-AD2C-3B6ACE907D74}">
      <dgm:prSet custT="1"/>
      <dgm:spPr/>
      <dgm:t>
        <a:bodyPr/>
        <a:lstStyle/>
        <a:p>
          <a:pPr algn="l">
            <a:lnSpc>
              <a:spcPct val="100000"/>
            </a:lnSpc>
            <a:defRPr b="1"/>
          </a:pPr>
          <a:r>
            <a:rPr lang="en-US" sz="1800" b="0">
              <a:effectLst/>
              <a:latin typeface="+mn-lt"/>
              <a:ea typeface="+mn-ea"/>
              <a:cs typeface="+mn-cs"/>
            </a:rPr>
            <a:t>The web application does not, or can not, sufficiently verify whether a well-formed, valid, consistent request was intentionally provided by the user who submitted the request</a:t>
          </a:r>
          <a:r>
            <a:rPr lang="en-US" sz="1800" b="0">
              <a:effectLst/>
            </a:rPr>
            <a:t>. </a:t>
          </a:r>
        </a:p>
        <a:p>
          <a:pPr algn="l">
            <a:lnSpc>
              <a:spcPct val="100000"/>
            </a:lnSpc>
            <a:defRPr b="1"/>
          </a:pPr>
          <a:r>
            <a:rPr lang="en-US" sz="1800" b="0" u="sng"/>
            <a:t>Impact of CWE-284</a:t>
          </a:r>
        </a:p>
      </dgm:t>
    </dgm:pt>
    <dgm:pt modelId="{89AC79AA-497C-4CDD-9E5D-B54811F3FD2A}" type="parTrans" cxnId="{93E0C0C1-EF06-495C-A4CA-510BBC2CEF0B}">
      <dgm:prSet/>
      <dgm:spPr/>
      <dgm:t>
        <a:bodyPr/>
        <a:lstStyle/>
        <a:p>
          <a:endParaRPr lang="en-US"/>
        </a:p>
      </dgm:t>
    </dgm:pt>
    <dgm:pt modelId="{510F891E-4058-4673-9668-549B976034B5}" type="sibTrans" cxnId="{93E0C0C1-EF06-495C-A4CA-510BBC2CEF0B}">
      <dgm:prSet/>
      <dgm:spPr/>
      <dgm:t>
        <a:bodyPr/>
        <a:lstStyle/>
        <a:p>
          <a:endParaRPr lang="en-US"/>
        </a:p>
      </dgm:t>
    </dgm:pt>
    <dgm:pt modelId="{46F938B6-8827-45EB-86CE-6802F0A87F79}">
      <dgm:prSet custT="1"/>
      <dgm:spPr/>
      <dgm:t>
        <a:bodyPr/>
        <a:lstStyle/>
        <a:p>
          <a:pPr>
            <a:lnSpc>
              <a:spcPct val="100000"/>
            </a:lnSpc>
            <a:defRPr b="1"/>
          </a:pPr>
          <a:r>
            <a:rPr lang="en-US" sz="1800" b="0">
              <a:effectLst/>
            </a:rPr>
            <a:t>CWE-284 led to unauthorized access to PHI data at DoD hospitals and clinics </a:t>
          </a:r>
          <a:r>
            <a:rPr lang="en-US" sz="1400" b="0">
              <a:hlinkClick xmlns:r="http://schemas.openxmlformats.org/officeDocument/2006/relationships" r:id="rId1"/>
            </a:rPr>
            <a:t>https://media.defense.gov/2018/May/07/2001913398/-1/-1/1/DODIG-2018-109.PDF</a:t>
          </a:r>
          <a:endParaRPr lang="en-US" sz="1800" b="0"/>
        </a:p>
      </dgm:t>
    </dgm:pt>
    <dgm:pt modelId="{CB9669D5-6291-4565-9F8E-EEF410589CBE}" type="parTrans" cxnId="{5A4432A6-3EB8-4E6E-9CBC-1073E11EFF92}">
      <dgm:prSet/>
      <dgm:spPr/>
      <dgm:t>
        <a:bodyPr/>
        <a:lstStyle/>
        <a:p>
          <a:endParaRPr lang="en-US"/>
        </a:p>
      </dgm:t>
    </dgm:pt>
    <dgm:pt modelId="{8208F7C7-A4F3-4B7E-8E29-771A6D8DCD9B}" type="sibTrans" cxnId="{5A4432A6-3EB8-4E6E-9CBC-1073E11EFF92}">
      <dgm:prSet/>
      <dgm:spPr/>
      <dgm:t>
        <a:bodyPr/>
        <a:lstStyle/>
        <a:p>
          <a:endParaRPr lang="en-US"/>
        </a:p>
      </dgm:t>
    </dgm:pt>
    <dgm:pt modelId="{AEE02D9E-7B3C-4995-9F59-4A3E6F467937}">
      <dgm:prSet custT="1"/>
      <dgm:spPr/>
      <dgm:t>
        <a:bodyPr/>
        <a:lstStyle/>
        <a:p>
          <a:pPr algn="l">
            <a:lnSpc>
              <a:spcPct val="100000"/>
            </a:lnSpc>
          </a:pPr>
          <a:r>
            <a:rPr lang="en-US" sz="1400"/>
            <a:t> Software at U.S Navy and Air Force hospitals and did not effectively implement security protocols, allowing hackers to access networks without using multifactor authentication, and allowed unauthorized access to PHI data. The Inspector General of the Department of Defense published a report in May 2018 with detailed findings. The report made 17 recommendations impacting 5 facilities and multiple health systems within the USAF and Navy.</a:t>
          </a:r>
        </a:p>
      </dgm:t>
    </dgm:pt>
    <dgm:pt modelId="{F9356CA6-EB05-4F63-8A12-966C7CF0C5CF}" type="parTrans" cxnId="{E9F870D0-125D-4E5E-A130-7F85EC284B31}">
      <dgm:prSet/>
      <dgm:spPr/>
      <dgm:t>
        <a:bodyPr/>
        <a:lstStyle/>
        <a:p>
          <a:endParaRPr lang="en-US"/>
        </a:p>
      </dgm:t>
    </dgm:pt>
    <dgm:pt modelId="{7F354B41-59F8-4DE8-A2F9-C1F5D6B2EE99}" type="sibTrans" cxnId="{E9F870D0-125D-4E5E-A130-7F85EC284B31}">
      <dgm:prSet/>
      <dgm:spPr/>
      <dgm:t>
        <a:bodyPr/>
        <a:lstStyle/>
        <a:p>
          <a:endParaRPr lang="en-US"/>
        </a:p>
      </dgm:t>
    </dgm:pt>
    <dgm:pt modelId="{18884754-B5CD-4DA3-8693-C6B143320A96}" type="pres">
      <dgm:prSet presAssocID="{F332D2DC-6A2D-4580-8431-0D1E790B9CC1}" presName="root" presStyleCnt="0">
        <dgm:presLayoutVars>
          <dgm:dir/>
          <dgm:resizeHandles val="exact"/>
        </dgm:presLayoutVars>
      </dgm:prSet>
      <dgm:spPr/>
    </dgm:pt>
    <dgm:pt modelId="{7B233E9B-1783-4C1B-9E1E-508EE248F5D9}" type="pres">
      <dgm:prSet presAssocID="{95EC16A7-4529-4D1C-AD2C-3B6ACE907D74}" presName="compNode" presStyleCnt="0"/>
      <dgm:spPr/>
    </dgm:pt>
    <dgm:pt modelId="{A8D3CE77-9E1E-4623-A89E-5B3C419C44F1}" type="pres">
      <dgm:prSet presAssocID="{95EC16A7-4529-4D1C-AD2C-3B6ACE907D74}" presName="iconRect" presStyleLbl="node1" presStyleIdx="0" presStyleCnt="2" custLinFactNeighborX="2519" custLinFactNeighborY="-2797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isconnected"/>
        </a:ext>
      </dgm:extLst>
    </dgm:pt>
    <dgm:pt modelId="{E1BCB81A-AD4A-4A2B-8425-298382150F03}" type="pres">
      <dgm:prSet presAssocID="{95EC16A7-4529-4D1C-AD2C-3B6ACE907D74}" presName="iconSpace" presStyleCnt="0"/>
      <dgm:spPr/>
    </dgm:pt>
    <dgm:pt modelId="{946C37FD-43E2-4EA7-BBCB-398B47DD9D06}" type="pres">
      <dgm:prSet presAssocID="{95EC16A7-4529-4D1C-AD2C-3B6ACE907D74}" presName="parTx" presStyleLbl="revTx" presStyleIdx="0" presStyleCnt="4" custLinFactNeighborX="882" custLinFactNeighborY="-23708">
        <dgm:presLayoutVars>
          <dgm:chMax val="0"/>
          <dgm:chPref val="0"/>
        </dgm:presLayoutVars>
      </dgm:prSet>
      <dgm:spPr/>
    </dgm:pt>
    <dgm:pt modelId="{A2ADD773-9D51-4D88-B18A-EDC3BE45D759}" type="pres">
      <dgm:prSet presAssocID="{95EC16A7-4529-4D1C-AD2C-3B6ACE907D74}" presName="txSpace" presStyleCnt="0"/>
      <dgm:spPr/>
    </dgm:pt>
    <dgm:pt modelId="{B99B03ED-15FC-4AE3-B3B2-BDE582DDFF6E}" type="pres">
      <dgm:prSet presAssocID="{95EC16A7-4529-4D1C-AD2C-3B6ACE907D74}" presName="desTx" presStyleLbl="revTx" presStyleIdx="1" presStyleCnt="4" custLinFactX="11171" custLinFactY="-100000" custLinFactNeighborX="100000" custLinFactNeighborY="-127308">
        <dgm:presLayoutVars/>
      </dgm:prSet>
      <dgm:spPr/>
    </dgm:pt>
    <dgm:pt modelId="{A6737007-CF5D-4CB2-83AD-3461E148133A}" type="pres">
      <dgm:prSet presAssocID="{510F891E-4058-4673-9668-549B976034B5}" presName="sibTrans" presStyleCnt="0"/>
      <dgm:spPr/>
    </dgm:pt>
    <dgm:pt modelId="{65BD1988-9FCD-486C-9007-A187ADBCC5FE}" type="pres">
      <dgm:prSet presAssocID="{46F938B6-8827-45EB-86CE-6802F0A87F79}" presName="compNode" presStyleCnt="0"/>
      <dgm:spPr/>
    </dgm:pt>
    <dgm:pt modelId="{9B420AF9-050A-4231-B09E-520607867972}" type="pres">
      <dgm:prSet presAssocID="{46F938B6-8827-45EB-86CE-6802F0A87F79}" presName="iconRect" presStyleLbl="node1" presStyleIdx="1" presStyleCnt="2" custLinFactNeighborX="-47349" custLinFactNeighborY="368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5F0EC402-85C7-496A-BA73-BA5D18FFDB38}" type="pres">
      <dgm:prSet presAssocID="{46F938B6-8827-45EB-86CE-6802F0A87F79}" presName="iconSpace" presStyleCnt="0"/>
      <dgm:spPr/>
    </dgm:pt>
    <dgm:pt modelId="{4EB7B409-D995-4E15-BAE0-C349C973BB91}" type="pres">
      <dgm:prSet presAssocID="{46F938B6-8827-45EB-86CE-6802F0A87F79}" presName="parTx" presStyleLbl="revTx" presStyleIdx="2" presStyleCnt="4" custScaleX="113495" custScaleY="88210" custLinFactNeighborX="-4424" custLinFactNeighborY="-16291">
        <dgm:presLayoutVars>
          <dgm:chMax val="0"/>
          <dgm:chPref val="0"/>
        </dgm:presLayoutVars>
      </dgm:prSet>
      <dgm:spPr/>
    </dgm:pt>
    <dgm:pt modelId="{77804F1A-F1B6-43D2-94ED-D8F1A06C233E}" type="pres">
      <dgm:prSet presAssocID="{46F938B6-8827-45EB-86CE-6802F0A87F79}" presName="txSpace" presStyleCnt="0"/>
      <dgm:spPr/>
    </dgm:pt>
    <dgm:pt modelId="{6E47E56B-9949-4B8D-9B09-B3A7AA247564}" type="pres">
      <dgm:prSet presAssocID="{46F938B6-8827-45EB-86CE-6802F0A87F79}" presName="desTx" presStyleLbl="revTx" presStyleIdx="3" presStyleCnt="4" custScaleX="122295" custScaleY="175189" custLinFactNeighborX="644" custLinFactNeighborY="-27904">
        <dgm:presLayoutVars/>
      </dgm:prSet>
      <dgm:spPr/>
    </dgm:pt>
  </dgm:ptLst>
  <dgm:cxnLst>
    <dgm:cxn modelId="{AFCD4B25-95B0-40BD-BE7A-19CAA230F931}" type="presOf" srcId="{95EC16A7-4529-4D1C-AD2C-3B6ACE907D74}" destId="{946C37FD-43E2-4EA7-BBCB-398B47DD9D06}" srcOrd="0" destOrd="0" presId="urn:microsoft.com/office/officeart/2018/5/layout/CenteredIconLabelDescriptionList"/>
    <dgm:cxn modelId="{D28DC227-DF52-43BD-AF8B-43EF93D7727E}" type="presOf" srcId="{AEE02D9E-7B3C-4995-9F59-4A3E6F467937}" destId="{6E47E56B-9949-4B8D-9B09-B3A7AA247564}" srcOrd="0" destOrd="0" presId="urn:microsoft.com/office/officeart/2018/5/layout/CenteredIconLabelDescriptionList"/>
    <dgm:cxn modelId="{6D4D8E35-7BFA-44C0-B4A7-8CB9F8DD4F51}" type="presOf" srcId="{F332D2DC-6A2D-4580-8431-0D1E790B9CC1}" destId="{18884754-B5CD-4DA3-8693-C6B143320A96}" srcOrd="0" destOrd="0" presId="urn:microsoft.com/office/officeart/2018/5/layout/CenteredIconLabelDescriptionList"/>
    <dgm:cxn modelId="{5A4432A6-3EB8-4E6E-9CBC-1073E11EFF92}" srcId="{F332D2DC-6A2D-4580-8431-0D1E790B9CC1}" destId="{46F938B6-8827-45EB-86CE-6802F0A87F79}" srcOrd="1" destOrd="0" parTransId="{CB9669D5-6291-4565-9F8E-EEF410589CBE}" sibTransId="{8208F7C7-A4F3-4B7E-8E29-771A6D8DCD9B}"/>
    <dgm:cxn modelId="{5957C7B9-9EA6-4BAE-82B5-E5AE7EB4F2CE}" type="presOf" srcId="{46F938B6-8827-45EB-86CE-6802F0A87F79}" destId="{4EB7B409-D995-4E15-BAE0-C349C973BB91}" srcOrd="0" destOrd="0" presId="urn:microsoft.com/office/officeart/2018/5/layout/CenteredIconLabelDescriptionList"/>
    <dgm:cxn modelId="{93E0C0C1-EF06-495C-A4CA-510BBC2CEF0B}" srcId="{F332D2DC-6A2D-4580-8431-0D1E790B9CC1}" destId="{95EC16A7-4529-4D1C-AD2C-3B6ACE907D74}" srcOrd="0" destOrd="0" parTransId="{89AC79AA-497C-4CDD-9E5D-B54811F3FD2A}" sibTransId="{510F891E-4058-4673-9668-549B976034B5}"/>
    <dgm:cxn modelId="{E9F870D0-125D-4E5E-A130-7F85EC284B31}" srcId="{46F938B6-8827-45EB-86CE-6802F0A87F79}" destId="{AEE02D9E-7B3C-4995-9F59-4A3E6F467937}" srcOrd="0" destOrd="0" parTransId="{F9356CA6-EB05-4F63-8A12-966C7CF0C5CF}" sibTransId="{7F354B41-59F8-4DE8-A2F9-C1F5D6B2EE99}"/>
    <dgm:cxn modelId="{5273635F-AB6F-46CC-9111-F5FC1076612B}" type="presParOf" srcId="{18884754-B5CD-4DA3-8693-C6B143320A96}" destId="{7B233E9B-1783-4C1B-9E1E-508EE248F5D9}" srcOrd="0" destOrd="0" presId="urn:microsoft.com/office/officeart/2018/5/layout/CenteredIconLabelDescriptionList"/>
    <dgm:cxn modelId="{429A4450-2585-41E0-8F78-3434B0B81A1E}" type="presParOf" srcId="{7B233E9B-1783-4C1B-9E1E-508EE248F5D9}" destId="{A8D3CE77-9E1E-4623-A89E-5B3C419C44F1}" srcOrd="0" destOrd="0" presId="urn:microsoft.com/office/officeart/2018/5/layout/CenteredIconLabelDescriptionList"/>
    <dgm:cxn modelId="{CCE7DF48-EE93-4522-A380-0C65FF726977}" type="presParOf" srcId="{7B233E9B-1783-4C1B-9E1E-508EE248F5D9}" destId="{E1BCB81A-AD4A-4A2B-8425-298382150F03}" srcOrd="1" destOrd="0" presId="urn:microsoft.com/office/officeart/2018/5/layout/CenteredIconLabelDescriptionList"/>
    <dgm:cxn modelId="{08C145BC-235A-49A9-A4FF-8B25895FE9A2}" type="presParOf" srcId="{7B233E9B-1783-4C1B-9E1E-508EE248F5D9}" destId="{946C37FD-43E2-4EA7-BBCB-398B47DD9D06}" srcOrd="2" destOrd="0" presId="urn:microsoft.com/office/officeart/2018/5/layout/CenteredIconLabelDescriptionList"/>
    <dgm:cxn modelId="{BF5BFF6B-65F7-437F-9CB3-22CA6E9E6DFB}" type="presParOf" srcId="{7B233E9B-1783-4C1B-9E1E-508EE248F5D9}" destId="{A2ADD773-9D51-4D88-B18A-EDC3BE45D759}" srcOrd="3" destOrd="0" presId="urn:microsoft.com/office/officeart/2018/5/layout/CenteredIconLabelDescriptionList"/>
    <dgm:cxn modelId="{90BB17F9-380B-49AB-B766-C45127DFD6C7}" type="presParOf" srcId="{7B233E9B-1783-4C1B-9E1E-508EE248F5D9}" destId="{B99B03ED-15FC-4AE3-B3B2-BDE582DDFF6E}" srcOrd="4" destOrd="0" presId="urn:microsoft.com/office/officeart/2018/5/layout/CenteredIconLabelDescriptionList"/>
    <dgm:cxn modelId="{F6AC08D7-5763-4344-9338-88F7BB597C7E}" type="presParOf" srcId="{18884754-B5CD-4DA3-8693-C6B143320A96}" destId="{A6737007-CF5D-4CB2-83AD-3461E148133A}" srcOrd="1" destOrd="0" presId="urn:microsoft.com/office/officeart/2018/5/layout/CenteredIconLabelDescriptionList"/>
    <dgm:cxn modelId="{C115E615-8ADC-48B8-B5D5-C467CB788435}" type="presParOf" srcId="{18884754-B5CD-4DA3-8693-C6B143320A96}" destId="{65BD1988-9FCD-486C-9007-A187ADBCC5FE}" srcOrd="2" destOrd="0" presId="urn:microsoft.com/office/officeart/2018/5/layout/CenteredIconLabelDescriptionList"/>
    <dgm:cxn modelId="{32C6C0AB-DFC2-47F6-A3C9-3353AAAFEC08}" type="presParOf" srcId="{65BD1988-9FCD-486C-9007-A187ADBCC5FE}" destId="{9B420AF9-050A-4231-B09E-520607867972}" srcOrd="0" destOrd="0" presId="urn:microsoft.com/office/officeart/2018/5/layout/CenteredIconLabelDescriptionList"/>
    <dgm:cxn modelId="{DFA79673-0B84-4D1E-819E-6615C8CB9C8D}" type="presParOf" srcId="{65BD1988-9FCD-486C-9007-A187ADBCC5FE}" destId="{5F0EC402-85C7-496A-BA73-BA5D18FFDB38}" srcOrd="1" destOrd="0" presId="urn:microsoft.com/office/officeart/2018/5/layout/CenteredIconLabelDescriptionList"/>
    <dgm:cxn modelId="{1E455C67-8502-4C7F-9996-BC31B1703AFA}" type="presParOf" srcId="{65BD1988-9FCD-486C-9007-A187ADBCC5FE}" destId="{4EB7B409-D995-4E15-BAE0-C349C973BB91}" srcOrd="2" destOrd="0" presId="urn:microsoft.com/office/officeart/2018/5/layout/CenteredIconLabelDescriptionList"/>
    <dgm:cxn modelId="{B00B5BB0-3D90-48FB-B0B6-2F5EF099F3BB}" type="presParOf" srcId="{65BD1988-9FCD-486C-9007-A187ADBCC5FE}" destId="{77804F1A-F1B6-43D2-94ED-D8F1A06C233E}" srcOrd="3" destOrd="0" presId="urn:microsoft.com/office/officeart/2018/5/layout/CenteredIconLabelDescriptionList"/>
    <dgm:cxn modelId="{7EDA78F1-5DA6-4387-9645-C82A9EF6CD78}" type="presParOf" srcId="{65BD1988-9FCD-486C-9007-A187ADBCC5FE}" destId="{6E47E56B-9949-4B8D-9B09-B3A7AA247564}"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CE77-9E1E-4623-A89E-5B3C419C44F1}">
      <dsp:nvSpPr>
        <dsp:cNvPr id="0" name=""/>
        <dsp:cNvSpPr/>
      </dsp:nvSpPr>
      <dsp:spPr>
        <a:xfrm>
          <a:off x="1766481" y="0"/>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C37FD-43E2-4EA7-BBCB-398B47DD9D06}">
      <dsp:nvSpPr>
        <dsp:cNvPr id="0" name=""/>
        <dsp:cNvSpPr/>
      </dsp:nvSpPr>
      <dsp:spPr>
        <a:xfrm>
          <a:off x="365237" y="1445550"/>
          <a:ext cx="4311566" cy="1571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0" kern="1200"/>
            <a:t>Input validation is the proper testing of any input supplied by a user or application. Input validation prevents improperly formed data, including malicious code from entering a system. </a:t>
          </a:r>
        </a:p>
        <a:p>
          <a:pPr marL="0" lvl="0" indent="0" algn="l" defTabSz="800100">
            <a:lnSpc>
              <a:spcPct val="100000"/>
            </a:lnSpc>
            <a:spcBef>
              <a:spcPct val="0"/>
            </a:spcBef>
            <a:spcAft>
              <a:spcPct val="35000"/>
            </a:spcAft>
            <a:buNone/>
            <a:defRPr b="1"/>
          </a:pPr>
          <a:r>
            <a:rPr lang="en-US" sz="1800" b="0" u="sng" kern="1200"/>
            <a:t>Impact of CWE-20</a:t>
          </a:r>
        </a:p>
      </dsp:txBody>
      <dsp:txXfrm>
        <a:off x="365237" y="1445550"/>
        <a:ext cx="4311566" cy="1571902"/>
      </dsp:txXfrm>
    </dsp:sp>
    <dsp:sp modelId="{B99B03ED-15FC-4AE3-B3B2-BDE582DDFF6E}">
      <dsp:nvSpPr>
        <dsp:cNvPr id="0" name=""/>
        <dsp:cNvSpPr/>
      </dsp:nvSpPr>
      <dsp:spPr>
        <a:xfrm>
          <a:off x="5120421" y="894942"/>
          <a:ext cx="4311566" cy="1139323"/>
        </a:xfrm>
        <a:prstGeom prst="rect">
          <a:avLst/>
        </a:prstGeom>
        <a:noFill/>
        <a:ln>
          <a:noFill/>
        </a:ln>
        <a:effectLst/>
      </dsp:spPr>
      <dsp:style>
        <a:lnRef idx="0">
          <a:scrgbClr r="0" g="0" b="0"/>
        </a:lnRef>
        <a:fillRef idx="0">
          <a:scrgbClr r="0" g="0" b="0"/>
        </a:fillRef>
        <a:effectRef idx="0">
          <a:scrgbClr r="0" g="0" b="0"/>
        </a:effectRef>
        <a:fontRef idx="minor"/>
      </dsp:style>
    </dsp:sp>
    <dsp:sp modelId="{9B420AF9-050A-4231-B09E-520607867972}">
      <dsp:nvSpPr>
        <dsp:cNvPr id="0" name=""/>
        <dsp:cNvSpPr/>
      </dsp:nvSpPr>
      <dsp:spPr>
        <a:xfrm>
          <a:off x="6560672" y="-52721"/>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B7B409-D995-4E15-BAE0-C349C973BB91}">
      <dsp:nvSpPr>
        <dsp:cNvPr id="0" name=""/>
        <dsp:cNvSpPr/>
      </dsp:nvSpPr>
      <dsp:spPr>
        <a:xfrm>
          <a:off x="5683188" y="1440640"/>
          <a:ext cx="4311566" cy="1386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0" kern="1200"/>
            <a:t>CWE-20 caused the Equifax Data Breach, 2017 </a:t>
          </a:r>
          <a:r>
            <a:rPr lang="en-US" sz="1400" b="0" kern="1200">
              <a:hlinkClick xmlns:r="http://schemas.openxmlformats.org/officeDocument/2006/relationships" r:id="rId5"/>
            </a:rPr>
            <a:t>https://republicans-oversight.house.gov/wp-content/uploads/2018/12/Equifax-Report.pdf</a:t>
          </a:r>
          <a:r>
            <a:rPr lang="en-US" sz="1400" b="0" kern="1200"/>
            <a:t> </a:t>
          </a:r>
          <a:endParaRPr lang="en-US" sz="1800" b="0" kern="1200"/>
        </a:p>
      </dsp:txBody>
      <dsp:txXfrm>
        <a:off x="5683188" y="1440640"/>
        <a:ext cx="4311566" cy="1386574"/>
      </dsp:txXfrm>
    </dsp:sp>
    <dsp:sp modelId="{6E47E56B-9949-4B8D-9B09-B3A7AA247564}">
      <dsp:nvSpPr>
        <dsp:cNvPr id="0" name=""/>
        <dsp:cNvSpPr/>
      </dsp:nvSpPr>
      <dsp:spPr>
        <a:xfrm>
          <a:off x="5434260" y="2221368"/>
          <a:ext cx="5272830" cy="199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March 7 – Apache released a patch for the CVE-2017-5638 vulnerability (CWE-20)</a:t>
          </a:r>
        </a:p>
        <a:p>
          <a:pPr marL="0" lvl="0" indent="0" algn="l" defTabSz="622300">
            <a:lnSpc>
              <a:spcPct val="100000"/>
            </a:lnSpc>
            <a:spcBef>
              <a:spcPct val="0"/>
            </a:spcBef>
            <a:spcAft>
              <a:spcPct val="35000"/>
            </a:spcAft>
            <a:buNone/>
          </a:pPr>
          <a:r>
            <a:rPr lang="en-US" sz="1400" kern="1200"/>
            <a:t>March 15 – Equifax’s Security team ran scans and did not detect the vulnerability on any externally facing systems.</a:t>
          </a:r>
        </a:p>
        <a:p>
          <a:pPr marL="0" lvl="0" indent="0" algn="l" defTabSz="622300">
            <a:lnSpc>
              <a:spcPct val="100000"/>
            </a:lnSpc>
            <a:spcBef>
              <a:spcPct val="0"/>
            </a:spcBef>
            <a:spcAft>
              <a:spcPct val="35000"/>
            </a:spcAft>
            <a:buNone/>
          </a:pPr>
          <a:r>
            <a:rPr lang="en-US" sz="1400" kern="1200"/>
            <a:t>March 10 to July 30 – Attackers entered the Equifax network through the Apache Struts vulnerability located within the Automated Consumer Interview System (ACIS) application on May 13.  Equifax’s Security team observed suspicious activity and shut down the attack on July 30.  There is evidence of attackers exploiting the vulnerability on servers connected to Equifax network as early as March 10.</a:t>
          </a:r>
        </a:p>
      </dsp:txBody>
      <dsp:txXfrm>
        <a:off x="5434260" y="2221368"/>
        <a:ext cx="5272830" cy="1995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CE77-9E1E-4623-A89E-5B3C419C44F1}">
      <dsp:nvSpPr>
        <dsp:cNvPr id="0" name=""/>
        <dsp:cNvSpPr/>
      </dsp:nvSpPr>
      <dsp:spPr>
        <a:xfrm>
          <a:off x="1766481" y="0"/>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C37FD-43E2-4EA7-BBCB-398B47DD9D06}">
      <dsp:nvSpPr>
        <dsp:cNvPr id="0" name=""/>
        <dsp:cNvSpPr/>
      </dsp:nvSpPr>
      <dsp:spPr>
        <a:xfrm>
          <a:off x="365237" y="1445550"/>
          <a:ext cx="4311566" cy="1571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0" kern="1200">
              <a:effectLst/>
              <a:latin typeface="+mn-lt"/>
              <a:ea typeface="+mn-ea"/>
              <a:cs typeface="+mn-cs"/>
            </a:rPr>
            <a:t>The web application does not, or can not, sufficiently verify whether a well-formed, valid, consistent request was intentionally provided by the user who submitted the request</a:t>
          </a:r>
          <a:r>
            <a:rPr lang="en-US" sz="1800" b="0" kern="1200">
              <a:effectLst/>
            </a:rPr>
            <a:t>. </a:t>
          </a:r>
        </a:p>
        <a:p>
          <a:pPr marL="0" lvl="0" indent="0" algn="l" defTabSz="800100">
            <a:lnSpc>
              <a:spcPct val="100000"/>
            </a:lnSpc>
            <a:spcBef>
              <a:spcPct val="0"/>
            </a:spcBef>
            <a:spcAft>
              <a:spcPct val="35000"/>
            </a:spcAft>
            <a:buNone/>
            <a:defRPr b="1"/>
          </a:pPr>
          <a:r>
            <a:rPr lang="en-US" sz="1800" b="0" u="sng" kern="1200"/>
            <a:t>Impact of CWE-284</a:t>
          </a:r>
        </a:p>
      </dsp:txBody>
      <dsp:txXfrm>
        <a:off x="365237" y="1445550"/>
        <a:ext cx="4311566" cy="1571902"/>
      </dsp:txXfrm>
    </dsp:sp>
    <dsp:sp modelId="{B99B03ED-15FC-4AE3-B3B2-BDE582DDFF6E}">
      <dsp:nvSpPr>
        <dsp:cNvPr id="0" name=""/>
        <dsp:cNvSpPr/>
      </dsp:nvSpPr>
      <dsp:spPr>
        <a:xfrm>
          <a:off x="5120421" y="894942"/>
          <a:ext cx="4311566" cy="1139323"/>
        </a:xfrm>
        <a:prstGeom prst="rect">
          <a:avLst/>
        </a:prstGeom>
        <a:noFill/>
        <a:ln>
          <a:noFill/>
        </a:ln>
        <a:effectLst/>
      </dsp:spPr>
      <dsp:style>
        <a:lnRef idx="0">
          <a:scrgbClr r="0" g="0" b="0"/>
        </a:lnRef>
        <a:fillRef idx="0">
          <a:scrgbClr r="0" g="0" b="0"/>
        </a:fillRef>
        <a:effectRef idx="0">
          <a:scrgbClr r="0" g="0" b="0"/>
        </a:effectRef>
        <a:fontRef idx="minor"/>
      </dsp:style>
    </dsp:sp>
    <dsp:sp modelId="{9B420AF9-050A-4231-B09E-520607867972}">
      <dsp:nvSpPr>
        <dsp:cNvPr id="0" name=""/>
        <dsp:cNvSpPr/>
      </dsp:nvSpPr>
      <dsp:spPr>
        <a:xfrm>
          <a:off x="6560672" y="-52721"/>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B7B409-D995-4E15-BAE0-C349C973BB91}">
      <dsp:nvSpPr>
        <dsp:cNvPr id="0" name=""/>
        <dsp:cNvSpPr/>
      </dsp:nvSpPr>
      <dsp:spPr>
        <a:xfrm>
          <a:off x="5392265" y="1440640"/>
          <a:ext cx="4893412" cy="1386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0" kern="1200">
              <a:effectLst/>
            </a:rPr>
            <a:t>CWE-284 led to unauthorized access to PHI data at DoD hospitals and clinics </a:t>
          </a:r>
          <a:r>
            <a:rPr lang="en-US" sz="1400" b="0" kern="1200">
              <a:hlinkClick xmlns:r="http://schemas.openxmlformats.org/officeDocument/2006/relationships" r:id="rId5"/>
            </a:rPr>
            <a:t>https://media.defense.gov/2018/May/07/2001913398/-1/-1/1/DODIG-2018-109.PDF</a:t>
          </a:r>
          <a:endParaRPr lang="en-US" sz="1800" b="0" kern="1200"/>
        </a:p>
      </dsp:txBody>
      <dsp:txXfrm>
        <a:off x="5392265" y="1440640"/>
        <a:ext cx="4893412" cy="1386574"/>
      </dsp:txXfrm>
    </dsp:sp>
    <dsp:sp modelId="{6E47E56B-9949-4B8D-9B09-B3A7AA247564}">
      <dsp:nvSpPr>
        <dsp:cNvPr id="0" name=""/>
        <dsp:cNvSpPr/>
      </dsp:nvSpPr>
      <dsp:spPr>
        <a:xfrm>
          <a:off x="5421067" y="2524314"/>
          <a:ext cx="5272830" cy="199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 Software at U.S Navy and Air Force hospitals and did not effectively implement security protocols, allowing hackers to access networks without using multifactor authentication, and allowed unauthorized access to PHI data. The Inspector General of the Department of Defense published a report in May 2018 with detailed findings. The report made 17 recommendations impacting 5 facilities and multiple health systems within the USAF and Navy.</a:t>
          </a:r>
        </a:p>
      </dsp:txBody>
      <dsp:txXfrm>
        <a:off x="5421067" y="2524314"/>
        <a:ext cx="5272830" cy="199596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10/15/2021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10/15/2021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3DE286-B060-1443-B64D-5D3E5B39C6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24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3DE286-B060-1443-B64D-5D3E5B39C639}" type="slidenum">
              <a:rPr lang="en-US" smtClean="0"/>
              <a:t>3</a:t>
            </a:fld>
            <a:endParaRPr lang="en-US"/>
          </a:p>
        </p:txBody>
      </p:sp>
    </p:spTree>
    <p:extLst>
      <p:ext uri="{BB962C8B-B14F-4D97-AF65-F5344CB8AC3E}">
        <p14:creationId xmlns:p14="http://schemas.microsoft.com/office/powerpoint/2010/main" val="117392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3DE286-B060-1443-B64D-5D3E5B39C6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872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33DE286-B060-1443-B64D-5D3E5B39C639}" type="slidenum">
              <a:rPr lang="en-US" smtClean="0"/>
              <a:t>5</a:t>
            </a:fld>
            <a:endParaRPr lang="en-US"/>
          </a:p>
        </p:txBody>
      </p:sp>
    </p:spTree>
    <p:extLst>
      <p:ext uri="{BB962C8B-B14F-4D97-AF65-F5344CB8AC3E}">
        <p14:creationId xmlns:p14="http://schemas.microsoft.com/office/powerpoint/2010/main" val="410887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033DE286-B060-1443-B64D-5D3E5B39C6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2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3DE286-B060-1443-B64D-5D3E5B39C6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2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161969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10</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3DE286-B060-1443-B64D-5D3E5B39C639}" type="slidenum">
              <a:rPr lang="en-US" smtClean="0"/>
              <a:t>12</a:t>
            </a:fld>
            <a:endParaRPr lang="en-US"/>
          </a:p>
        </p:txBody>
      </p:sp>
    </p:spTree>
    <p:extLst>
      <p:ext uri="{BB962C8B-B14F-4D97-AF65-F5344CB8AC3E}">
        <p14:creationId xmlns:p14="http://schemas.microsoft.com/office/powerpoint/2010/main" val="45783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phic Title">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277272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343446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Date Placeholder 1">
            <a:extLst>
              <a:ext uri="{FF2B5EF4-FFF2-40B4-BE49-F238E27FC236}">
                <a16:creationId xmlns:a16="http://schemas.microsoft.com/office/drawing/2014/main" id="{D7098708-E9DB-497B-A32D-46228CBCAEEC}"/>
              </a:ext>
            </a:extLst>
          </p:cNvPr>
          <p:cNvSpPr>
            <a:spLocks noGrp="1"/>
          </p:cNvSpPr>
          <p:nvPr>
            <p:ph type="dt" sz="half" idx="17"/>
          </p:nvPr>
        </p:nvSpPr>
        <p:spPr>
          <a:xfrm>
            <a:off x="4114800" y="6456201"/>
            <a:ext cx="3299460" cy="405452"/>
          </a:xfrm>
        </p:spPr>
        <p:txBody>
          <a:bodyPr/>
          <a:lstStyle/>
          <a:p>
            <a:endParaRPr lang="en-US"/>
          </a:p>
        </p:txBody>
      </p:sp>
      <p:sp>
        <p:nvSpPr>
          <p:cNvPr id="3" name="Footer Placeholder 2">
            <a:extLst>
              <a:ext uri="{FF2B5EF4-FFF2-40B4-BE49-F238E27FC236}">
                <a16:creationId xmlns:a16="http://schemas.microsoft.com/office/drawing/2014/main" id="{2ABDF35D-AEB5-483D-8124-B1E98D18197D}"/>
              </a:ext>
            </a:extLst>
          </p:cNvPr>
          <p:cNvSpPr>
            <a:spLocks noGrp="1"/>
          </p:cNvSpPr>
          <p:nvPr>
            <p:ph type="ftr" sz="quarter" idx="18"/>
          </p:nvPr>
        </p:nvSpPr>
        <p:spPr>
          <a:xfrm>
            <a:off x="1093304" y="6456201"/>
            <a:ext cx="3021496" cy="405451"/>
          </a:xfrm>
        </p:spPr>
        <p:txBody>
          <a:bodyPr/>
          <a:lstStyle/>
          <a:p>
            <a:r>
              <a:rPr lang="en-US">
                <a:solidFill>
                  <a:schemeClr val="bg1"/>
                </a:solidFill>
                <a:ea typeface="Arial" charset="0"/>
                <a:cs typeface="Arial" charset="0"/>
              </a:rPr>
              <a:t>CAST Confidential</a:t>
            </a:r>
            <a:endParaRPr lang="en-US"/>
          </a:p>
        </p:txBody>
      </p:sp>
      <p:sp>
        <p:nvSpPr>
          <p:cNvPr id="4" name="Slide Number Placeholder 3">
            <a:extLst>
              <a:ext uri="{FF2B5EF4-FFF2-40B4-BE49-F238E27FC236}">
                <a16:creationId xmlns:a16="http://schemas.microsoft.com/office/drawing/2014/main" id="{23B59CD3-74E5-47C5-AD30-0770CAD8C2B1}"/>
              </a:ext>
            </a:extLst>
          </p:cNvPr>
          <p:cNvSpPr>
            <a:spLocks noGrp="1"/>
          </p:cNvSpPr>
          <p:nvPr>
            <p:ph type="sldNum" sz="quarter" idx="19"/>
          </p:nvPr>
        </p:nvSpPr>
        <p:spPr>
          <a:xfrm>
            <a:off x="0" y="6456201"/>
            <a:ext cx="1093304" cy="405452"/>
          </a:xfrm>
        </p:spPr>
        <p:txBody>
          <a:bodyPr/>
          <a:lstStyle/>
          <a:p>
            <a:fld id="{82A741BF-3B2B-D247-8C55-2CB6AFEF6FBF}" type="slidenum">
              <a:rPr lang="en-US" smtClean="0"/>
              <a:pPr/>
              <a:t>‹#›</a:t>
            </a:fld>
            <a:endParaRPr lang="en-US"/>
          </a:p>
        </p:txBody>
      </p:sp>
      <p:sp>
        <p:nvSpPr>
          <p:cNvPr id="11" name="Text Placeholder 9">
            <a:extLst>
              <a:ext uri="{FF2B5EF4-FFF2-40B4-BE49-F238E27FC236}">
                <a16:creationId xmlns:a16="http://schemas.microsoft.com/office/drawing/2014/main" id="{16543994-6B0F-49E3-82C0-0067A1509A24}"/>
              </a:ext>
            </a:extLst>
          </p:cNvPr>
          <p:cNvSpPr>
            <a:spLocks noGrp="1"/>
          </p:cNvSpPr>
          <p:nvPr>
            <p:ph type="body" sz="quarter" idx="11" hasCustomPrompt="1"/>
          </p:nvPr>
        </p:nvSpPr>
        <p:spPr>
          <a:xfrm>
            <a:off x="1371599" y="4867820"/>
            <a:ext cx="8658225" cy="1292048"/>
          </a:xfrm>
        </p:spPr>
        <p:txBody>
          <a:bodyPr anchor="ctr" anchorCtr="0">
            <a:normAutofit/>
          </a:bodyPr>
          <a:lstStyle>
            <a:lvl1pPr marL="0" indent="0" algn="l">
              <a:lnSpc>
                <a:spcPct val="75000"/>
              </a:lnSpc>
              <a:buNone/>
              <a:defRPr sz="1800" cap="none" baseline="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a:t>Edit Title</a:t>
            </a:r>
          </a:p>
          <a:p>
            <a:pPr lvl="0"/>
            <a:r>
              <a:rPr lang="en-US"/>
              <a:t>Email</a:t>
            </a:r>
          </a:p>
          <a:p>
            <a:pPr lvl="0"/>
            <a:r>
              <a:rPr lang="en-US"/>
              <a:t>Phone</a:t>
            </a:r>
          </a:p>
        </p:txBody>
      </p:sp>
      <p:cxnSp>
        <p:nvCxnSpPr>
          <p:cNvPr id="13" name="Straight Connector 12">
            <a:extLst>
              <a:ext uri="{FF2B5EF4-FFF2-40B4-BE49-F238E27FC236}">
                <a16:creationId xmlns:a16="http://schemas.microsoft.com/office/drawing/2014/main" id="{60521EEF-0576-4DD6-A899-CEA278B02D9E}"/>
              </a:ext>
            </a:extLst>
          </p:cNvPr>
          <p:cNvCxnSpPr>
            <a:cxnSpLocks/>
          </p:cNvCxnSpPr>
          <p:nvPr userDrawn="1"/>
        </p:nvCxnSpPr>
        <p:spPr>
          <a:xfrm>
            <a:off x="1375813" y="4867820"/>
            <a:ext cx="0" cy="1292048"/>
          </a:xfrm>
          <a:prstGeom prst="line">
            <a:avLst/>
          </a:prstGeom>
          <a:ln w="12700"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2" descr="CAST-logo-White-screen-500-BL.png">
            <a:extLst>
              <a:ext uri="{FF2B5EF4-FFF2-40B4-BE49-F238E27FC236}">
                <a16:creationId xmlns:a16="http://schemas.microsoft.com/office/drawing/2014/main" id="{03D0A517-3963-4EDB-A6F0-4AC5E238B88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11950"/>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Group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F979DE-CD0E-417B-AF8F-93EF8BEAF64F}"/>
              </a:ext>
            </a:extLst>
          </p:cNvPr>
          <p:cNvSpPr/>
          <p:nvPr userDrawn="1"/>
        </p:nvSpPr>
        <p:spPr>
          <a:xfrm flipV="1">
            <a:off x="0" y="6484776"/>
            <a:ext cx="12192000" cy="405452"/>
          </a:xfrm>
          <a:prstGeom prst="rect">
            <a:avLst/>
          </a:prstGeom>
          <a:solidFill>
            <a:srgbClr val="293C4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looking at a computer&#10;&#10;Description generated with high confidence">
            <a:extLst>
              <a:ext uri="{FF2B5EF4-FFF2-40B4-BE49-F238E27FC236}">
                <a16:creationId xmlns:a16="http://schemas.microsoft.com/office/drawing/2014/main" id="{E27BF9F6-1143-4F71-A3EA-779637403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5298113"/>
          </a:xfrm>
          <a:prstGeom prst="rect">
            <a:avLst/>
          </a:prstGeom>
        </p:spPr>
      </p:pic>
      <p:sp>
        <p:nvSpPr>
          <p:cNvPr id="14" name="Rectangle 13">
            <a:extLst>
              <a:ext uri="{FF2B5EF4-FFF2-40B4-BE49-F238E27FC236}">
                <a16:creationId xmlns:a16="http://schemas.microsoft.com/office/drawing/2014/main" id="{05C2CD4B-452B-42ED-83F7-C354965BD847}"/>
              </a:ext>
            </a:extLst>
          </p:cNvPr>
          <p:cNvSpPr/>
          <p:nvPr userDrawn="1"/>
        </p:nvSpPr>
        <p:spPr>
          <a:xfrm>
            <a:off x="0" y="0"/>
            <a:ext cx="12192000" cy="5298112"/>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1" name="Text Placeholder 20"/>
          <p:cNvSpPr>
            <a:spLocks noGrp="1"/>
          </p:cNvSpPr>
          <p:nvPr>
            <p:ph type="body" sz="quarter" idx="17" hasCustomPrompt="1"/>
          </p:nvPr>
        </p:nvSpPr>
        <p:spPr>
          <a:xfrm>
            <a:off x="609600" y="5277762"/>
            <a:ext cx="7162800" cy="1189713"/>
          </a:xfrm>
          <a:prstGeom prst="rect">
            <a:avLst/>
          </a:prstGeom>
        </p:spPr>
        <p:txBody>
          <a:bodyPr anchor="ctr" anchorCtr="0">
            <a:noAutofit/>
          </a:bodyPr>
          <a:lstStyle>
            <a:lvl1pPr marL="0" indent="0">
              <a:spcBef>
                <a:spcPts val="600"/>
              </a:spcBef>
              <a:buNone/>
              <a:defRPr sz="1600" baseline="0"/>
            </a:lvl1pPr>
          </a:lstStyle>
          <a:p>
            <a:pPr lvl="0"/>
            <a:r>
              <a:rPr lang="en-US"/>
              <a:t>Name</a:t>
            </a:r>
          </a:p>
          <a:p>
            <a:pPr lvl="0"/>
            <a:r>
              <a:rPr lang="en-US"/>
              <a:t>Title</a:t>
            </a:r>
          </a:p>
          <a:p>
            <a:pPr lvl="0"/>
            <a:r>
              <a:rPr lang="en-US"/>
              <a:t>Contact</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sp>
        <p:nvSpPr>
          <p:cNvPr id="12" name="Date Placeholder 3">
            <a:extLst>
              <a:ext uri="{FF2B5EF4-FFF2-40B4-BE49-F238E27FC236}">
                <a16:creationId xmlns:a16="http://schemas.microsoft.com/office/drawing/2014/main" id="{85032587-8FAC-4C68-B217-76F2D882F6A9}"/>
              </a:ext>
            </a:extLst>
          </p:cNvPr>
          <p:cNvSpPr>
            <a:spLocks noGrp="1"/>
          </p:cNvSpPr>
          <p:nvPr>
            <p:ph type="dt" sz="half" idx="2"/>
          </p:nvPr>
        </p:nvSpPr>
        <p:spPr>
          <a:xfrm>
            <a:off x="4114800" y="6484776"/>
            <a:ext cx="3299460" cy="405452"/>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pic>
        <p:nvPicPr>
          <p:cNvPr id="17" name="Picture 2" descr="CAST-logo-White-screen-500-BL.png">
            <a:extLst>
              <a:ext uri="{FF2B5EF4-FFF2-40B4-BE49-F238E27FC236}">
                <a16:creationId xmlns:a16="http://schemas.microsoft.com/office/drawing/2014/main" id="{B1B4D6C3-5E11-4624-AE27-BF15DD3659C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100549"/>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bHeading-Blue">
    <p:bg>
      <p:bgPr>
        <a:solidFill>
          <a:srgbClr val="0067BD"/>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1026" name="Picture 2" descr="CAST-logo-White-screen-500-BL.png">
            <a:extLst>
              <a:ext uri="{FF2B5EF4-FFF2-40B4-BE49-F238E27FC236}">
                <a16:creationId xmlns:a16="http://schemas.microsoft.com/office/drawing/2014/main" id="{3C37BCBE-AC9C-4E44-A2AD-73CD3AD3F0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2881"/>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bHeading-Orange">
    <p:bg>
      <p:bgPr>
        <a:solidFill>
          <a:srgbClr val="FD7112"/>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6C39F02B-F8C7-4C49-9D41-AD2906B7D7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70640"/>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ubHeading-Green">
    <p:bg>
      <p:bgPr>
        <a:solidFill>
          <a:srgbClr val="199A91"/>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4D1F1FF1-EA3E-4352-AE53-8FC903DCB5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949030"/>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ubHeading-Red">
    <p:bg>
      <p:bgPr>
        <a:solidFill>
          <a:srgbClr val="C43227"/>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4F90F327-7F8B-4630-A62B-0D9B95C658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7562"/>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ubHeading-Purple">
    <p:bg>
      <p:bgPr>
        <a:solidFill>
          <a:srgbClr val="5A439D"/>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C72C2B1A-DB4E-46C5-BC1C-85CCDBC4E9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391527"/>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al Layou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18988D-DB30-4179-B67C-710341DA81BE}"/>
              </a:ext>
            </a:extLst>
          </p:cNvPr>
          <p:cNvSpPr>
            <a:spLocks noGrp="1"/>
          </p:cNvSpPr>
          <p:nvPr>
            <p:ph sz="quarter" idx="13"/>
          </p:nvPr>
        </p:nvSpPr>
        <p:spPr>
          <a:xfrm>
            <a:off x="609600" y="1333500"/>
            <a:ext cx="10972800" cy="4838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C83B1C02-7E23-4436-BEA7-C068059DD0FF}"/>
              </a:ext>
            </a:extLst>
          </p:cNvPr>
          <p:cNvSpPr>
            <a:spLocks noGrp="1"/>
          </p:cNvSpPr>
          <p:nvPr>
            <p:ph type="title"/>
          </p:nvPr>
        </p:nvSpPr>
        <p:spPr>
          <a:xfrm>
            <a:off x="609600" y="247206"/>
            <a:ext cx="8696770" cy="43859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C7D4AD5-AAFF-4985-82CB-FF70AAFF19C3}"/>
              </a:ext>
            </a:extLst>
          </p:cNvPr>
          <p:cNvSpPr>
            <a:spLocks noGrp="1"/>
          </p:cNvSpPr>
          <p:nvPr>
            <p:ph type="ftr" sz="quarter" idx="14"/>
          </p:nvPr>
        </p:nvSpPr>
        <p:spPr/>
        <p:txBody>
          <a:bodyPr/>
          <a:lstStyle/>
          <a:p>
            <a:r>
              <a:rPr lang="en-US">
                <a:solidFill>
                  <a:schemeClr val="bg1"/>
                </a:solidFill>
                <a:ea typeface="Arial" charset="0"/>
                <a:cs typeface="Arial" charset="0"/>
              </a:rPr>
              <a:t>CAST Confidential</a:t>
            </a:r>
            <a:endParaRPr lang="en-US"/>
          </a:p>
        </p:txBody>
      </p:sp>
      <p:sp>
        <p:nvSpPr>
          <p:cNvPr id="7" name="Slide Number Placeholder 6">
            <a:extLst>
              <a:ext uri="{FF2B5EF4-FFF2-40B4-BE49-F238E27FC236}">
                <a16:creationId xmlns:a16="http://schemas.microsoft.com/office/drawing/2014/main" id="{7354B6B7-EF18-4447-A92B-35F6F225F9F1}"/>
              </a:ext>
            </a:extLst>
          </p:cNvPr>
          <p:cNvSpPr>
            <a:spLocks noGrp="1"/>
          </p:cNvSpPr>
          <p:nvPr>
            <p:ph type="sldNum" sz="quarter" idx="15"/>
          </p:nvPr>
        </p:nvSpPr>
        <p:spPr/>
        <p:txBody>
          <a:bodyPr/>
          <a:lstStyle/>
          <a:p>
            <a:fld id="{82A741BF-3B2B-D247-8C55-2CB6AFEF6FBF}" type="slidenum">
              <a:rPr lang="en-US" smtClean="0"/>
              <a:pPr/>
              <a:t>‹#›</a:t>
            </a:fld>
            <a:endParaRPr lang="en-US"/>
          </a:p>
        </p:txBody>
      </p:sp>
    </p:spTree>
    <p:extLst>
      <p:ext uri="{BB962C8B-B14F-4D97-AF65-F5344CB8AC3E}">
        <p14:creationId xmlns:p14="http://schemas.microsoft.com/office/powerpoint/2010/main" val="32660410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3B1C02-7E23-4436-BEA7-C068059DD0FF}"/>
              </a:ext>
            </a:extLst>
          </p:cNvPr>
          <p:cNvSpPr>
            <a:spLocks noGrp="1"/>
          </p:cNvSpPr>
          <p:nvPr>
            <p:ph type="title"/>
          </p:nvPr>
        </p:nvSpPr>
        <p:spPr>
          <a:xfrm>
            <a:off x="609600" y="247206"/>
            <a:ext cx="8696770" cy="43859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C7D4AD5-AAFF-4985-82CB-FF70AAFF19C3}"/>
              </a:ext>
            </a:extLst>
          </p:cNvPr>
          <p:cNvSpPr>
            <a:spLocks noGrp="1"/>
          </p:cNvSpPr>
          <p:nvPr>
            <p:ph type="ftr" sz="quarter" idx="14"/>
          </p:nvPr>
        </p:nvSpPr>
        <p:spPr/>
        <p:txBody>
          <a:bodyPr/>
          <a:lstStyle/>
          <a:p>
            <a:r>
              <a:rPr lang="en-US">
                <a:solidFill>
                  <a:schemeClr val="bg1"/>
                </a:solidFill>
                <a:ea typeface="Arial" charset="0"/>
                <a:cs typeface="Arial" charset="0"/>
              </a:rPr>
              <a:t>CAST Confidential</a:t>
            </a:r>
            <a:endParaRPr lang="en-US"/>
          </a:p>
        </p:txBody>
      </p:sp>
      <p:sp>
        <p:nvSpPr>
          <p:cNvPr id="7" name="Slide Number Placeholder 6">
            <a:extLst>
              <a:ext uri="{FF2B5EF4-FFF2-40B4-BE49-F238E27FC236}">
                <a16:creationId xmlns:a16="http://schemas.microsoft.com/office/drawing/2014/main" id="{7354B6B7-EF18-4447-A92B-35F6F225F9F1}"/>
              </a:ext>
            </a:extLst>
          </p:cNvPr>
          <p:cNvSpPr>
            <a:spLocks noGrp="1"/>
          </p:cNvSpPr>
          <p:nvPr>
            <p:ph type="sldNum" sz="quarter" idx="15"/>
          </p:nvPr>
        </p:nvSpPr>
        <p:spPr/>
        <p:txBody>
          <a:bodyPr/>
          <a:lstStyle/>
          <a:p>
            <a:fld id="{82A741BF-3B2B-D247-8C55-2CB6AFEF6FBF}" type="slidenum">
              <a:rPr lang="en-US" smtClean="0"/>
              <a:pPr/>
              <a:t>‹#›</a:t>
            </a:fld>
            <a:endParaRPr lang="en-US"/>
          </a:p>
        </p:txBody>
      </p:sp>
    </p:spTree>
    <p:extLst>
      <p:ext uri="{BB962C8B-B14F-4D97-AF65-F5344CB8AC3E}">
        <p14:creationId xmlns:p14="http://schemas.microsoft.com/office/powerpoint/2010/main" val="384643386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57727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385540" y="6113855"/>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B444-CDFF-448F-A29F-1B2F175C3A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389E8A-188C-44A3-A900-BDC5A2CCA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B480C6-BF17-41A3-A9BE-BBE972A3A445}"/>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5" name="Footer Placeholder 4">
            <a:extLst>
              <a:ext uri="{FF2B5EF4-FFF2-40B4-BE49-F238E27FC236}">
                <a16:creationId xmlns:a16="http://schemas.microsoft.com/office/drawing/2014/main" id="{D5C5837F-93A2-45D5-9D4F-30C1710A2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552AE-6A58-434B-9137-4C3154F1C8F3}"/>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2340126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FB57A6-148B-49E1-8DDA-A81165E60538}"/>
              </a:ext>
            </a:extLst>
          </p:cNvPr>
          <p:cNvSpPr>
            <a:spLocks noGrp="1"/>
          </p:cNvSpPr>
          <p:nvPr>
            <p:ph idx="1"/>
          </p:nvPr>
        </p:nvSpPr>
        <p:spPr>
          <a:xfrm>
            <a:off x="838200" y="857250"/>
            <a:ext cx="10515600" cy="5319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B229306-F494-47DA-A74A-8D3B19ACC779}"/>
              </a:ext>
            </a:extLst>
          </p:cNvPr>
          <p:cNvSpPr/>
          <p:nvPr userDrawn="1"/>
        </p:nvSpPr>
        <p:spPr>
          <a:xfrm>
            <a:off x="0" y="0"/>
            <a:ext cx="12192001" cy="50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lgn="r"/>
            <a:endParaRPr lang="en-US">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Title Placeholder 1">
            <a:extLst>
              <a:ext uri="{FF2B5EF4-FFF2-40B4-BE49-F238E27FC236}">
                <a16:creationId xmlns:a16="http://schemas.microsoft.com/office/drawing/2014/main" id="{85F78EE4-2E46-475D-92C1-A6F56D75B6F8}"/>
              </a:ext>
            </a:extLst>
          </p:cNvPr>
          <p:cNvSpPr>
            <a:spLocks noGrp="1"/>
          </p:cNvSpPr>
          <p:nvPr>
            <p:ph type="title"/>
          </p:nvPr>
        </p:nvSpPr>
        <p:spPr>
          <a:xfrm>
            <a:off x="2118048" y="0"/>
            <a:ext cx="10073952" cy="503853"/>
          </a:xfrm>
          <a:prstGeom prst="rect">
            <a:avLst/>
          </a:prstGeom>
        </p:spPr>
        <p:txBody>
          <a:bodyPr vert="horz" lIns="91440" tIns="91440" rIns="182880" bIns="45720" rtlCol="0" anchor="ctr">
            <a:normAutofit/>
          </a:bodyPr>
          <a:lstStyle>
            <a:lvl1pPr algn="r">
              <a:defRPr sz="1800">
                <a:solidFill>
                  <a:schemeClr val="tx1"/>
                </a:solidFill>
              </a:defRPr>
            </a:lvl1p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0DA02D5D-4708-49D1-B690-07DAE676B7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4649" y="18078"/>
            <a:ext cx="1428750" cy="476250"/>
          </a:xfrm>
          <a:prstGeom prst="rect">
            <a:avLst/>
          </a:prstGeom>
        </p:spPr>
      </p:pic>
      <p:sp>
        <p:nvSpPr>
          <p:cNvPr id="10" name="Footer Placeholder 2">
            <a:extLst>
              <a:ext uri="{FF2B5EF4-FFF2-40B4-BE49-F238E27FC236}">
                <a16:creationId xmlns:a16="http://schemas.microsoft.com/office/drawing/2014/main" id="{D7B3A4EE-049C-4F59-A1C4-770A3ACF785C}"/>
              </a:ext>
            </a:extLst>
          </p:cNvPr>
          <p:cNvSpPr>
            <a:spLocks noGrp="1"/>
          </p:cNvSpPr>
          <p:nvPr>
            <p:ph type="ftr" sz="quarter" idx="11"/>
          </p:nvPr>
        </p:nvSpPr>
        <p:spPr>
          <a:xfrm>
            <a:off x="0" y="6492875"/>
            <a:ext cx="11573994" cy="365125"/>
          </a:xfrm>
        </p:spPr>
        <p:txBody>
          <a:bodyPr/>
          <a:lstStyle>
            <a:lvl1pPr>
              <a:defRPr/>
            </a:lvl1pPr>
          </a:lstStyle>
          <a:p>
            <a:pPr algn="r"/>
            <a:r>
              <a:rPr lang="en-US">
                <a:solidFill>
                  <a:schemeClr val="bg1">
                    <a:lumMod val="85000"/>
                  </a:schemeClr>
                </a:solidFill>
              </a:rPr>
              <a:t>© CAST Software | SAMPLE CO, INC. | </a:t>
            </a:r>
            <a:r>
              <a:rPr lang="en-US">
                <a:latin typeface="Open Sans Extrabold" panose="020B0906030804020204" pitchFamily="34" charset="0"/>
                <a:ea typeface="Open Sans Extrabold" panose="020B0906030804020204" pitchFamily="34" charset="0"/>
                <a:cs typeface="Open Sans Extrabold" panose="020B0906030804020204" pitchFamily="34" charset="0"/>
              </a:rPr>
              <a:t>Cloud Readiness Application Portfolio Assessment Report</a:t>
            </a:r>
            <a:r>
              <a:rPr lang="en-US"/>
              <a:t> | Date</a:t>
            </a:r>
          </a:p>
        </p:txBody>
      </p:sp>
      <p:sp>
        <p:nvSpPr>
          <p:cNvPr id="11" name="Rectangle 10">
            <a:extLst>
              <a:ext uri="{FF2B5EF4-FFF2-40B4-BE49-F238E27FC236}">
                <a16:creationId xmlns:a16="http://schemas.microsoft.com/office/drawing/2014/main" id="{E7868E91-2093-4D6B-BE5A-96E3EE12A68B}"/>
              </a:ext>
            </a:extLst>
          </p:cNvPr>
          <p:cNvSpPr/>
          <p:nvPr userDrawn="1"/>
        </p:nvSpPr>
        <p:spPr>
          <a:xfrm>
            <a:off x="11573994" y="6492874"/>
            <a:ext cx="618006" cy="3651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9DCE39AC-A447-480B-B5C4-E51C1425656D}" type="slidenum">
              <a:rPr lang="en-US" smtClean="0">
                <a:latin typeface="Open Sans Light" panose="020B0306030504020204" pitchFamily="34" charset="0"/>
                <a:ea typeface="Open Sans Light" panose="020B0306030504020204" pitchFamily="34" charset="0"/>
                <a:cs typeface="Open Sans Light" panose="020B0306030504020204" pitchFamily="34" charset="0"/>
              </a:rPr>
              <a:t>‹#›</a:t>
            </a:fld>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95019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FDBF10-A1D0-4984-ABD2-B00B7B55AA6F}"/>
              </a:ext>
            </a:extLst>
          </p:cNvPr>
          <p:cNvSpPr/>
          <p:nvPr userDrawn="1"/>
        </p:nvSpPr>
        <p:spPr>
          <a:xfrm>
            <a:off x="11573994" y="6492874"/>
            <a:ext cx="618006" cy="3651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9DCE39AC-A447-480B-B5C4-E51C1425656D}" type="slidenum">
              <a:rPr lang="en-US" smtClean="0">
                <a:latin typeface="Open Sans Light" panose="020B0306030504020204" pitchFamily="34" charset="0"/>
                <a:ea typeface="Open Sans Light" panose="020B0306030504020204" pitchFamily="34" charset="0"/>
                <a:cs typeface="Open Sans Light" panose="020B0306030504020204" pitchFamily="34" charset="0"/>
              </a:rPr>
              <a:t>‹#›</a:t>
            </a:fld>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8">
            <a:extLst>
              <a:ext uri="{FF2B5EF4-FFF2-40B4-BE49-F238E27FC236}">
                <a16:creationId xmlns:a16="http://schemas.microsoft.com/office/drawing/2014/main" id="{FA0D45CD-BEDB-400D-83D8-348BE327D4AD}"/>
              </a:ext>
            </a:extLst>
          </p:cNvPr>
          <p:cNvSpPr/>
          <p:nvPr/>
        </p:nvSpPr>
        <p:spPr>
          <a:xfrm>
            <a:off x="0" y="0"/>
            <a:ext cx="12192001" cy="50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lgn="r"/>
            <a:endParaRPr lang="en-US">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8C894550-57E8-4BA2-AED3-DE6C84E97E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4649" y="18078"/>
            <a:ext cx="1428750" cy="476250"/>
          </a:xfrm>
          <a:prstGeom prst="rect">
            <a:avLst/>
          </a:prstGeom>
        </p:spPr>
      </p:pic>
      <p:sp>
        <p:nvSpPr>
          <p:cNvPr id="14" name="Footer Placeholder 5">
            <a:extLst>
              <a:ext uri="{FF2B5EF4-FFF2-40B4-BE49-F238E27FC236}">
                <a16:creationId xmlns:a16="http://schemas.microsoft.com/office/drawing/2014/main" id="{11EE37FE-5B4E-4834-AFE3-19EC4F7E79A3}"/>
              </a:ext>
            </a:extLst>
          </p:cNvPr>
          <p:cNvSpPr>
            <a:spLocks noGrp="1"/>
          </p:cNvSpPr>
          <p:nvPr>
            <p:ph type="ftr" sz="quarter" idx="11"/>
          </p:nvPr>
        </p:nvSpPr>
        <p:spPr>
          <a:xfrm>
            <a:off x="4038600" y="6492874"/>
            <a:ext cx="4114800" cy="365125"/>
          </a:xfrm>
        </p:spPr>
        <p:txBody>
          <a:bodyPr/>
          <a:lstStyle/>
          <a:p>
            <a:r>
              <a:rPr lang="en-US"/>
              <a:t>CAST Confidential </a:t>
            </a:r>
          </a:p>
        </p:txBody>
      </p:sp>
    </p:spTree>
    <p:extLst>
      <p:ext uri="{BB962C8B-B14F-4D97-AF65-F5344CB8AC3E}">
        <p14:creationId xmlns:p14="http://schemas.microsoft.com/office/powerpoint/2010/main" val="290176042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FDBF10-A1D0-4984-ABD2-B00B7B55AA6F}"/>
              </a:ext>
            </a:extLst>
          </p:cNvPr>
          <p:cNvSpPr/>
          <p:nvPr userDrawn="1"/>
        </p:nvSpPr>
        <p:spPr>
          <a:xfrm>
            <a:off x="11573994" y="6492874"/>
            <a:ext cx="618006" cy="3651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9DCE39AC-A447-480B-B5C4-E51C1425656D}" type="slidenum">
              <a:rPr lang="en-US" smtClean="0">
                <a:latin typeface="Open Sans Light" panose="020B0306030504020204" pitchFamily="34" charset="0"/>
                <a:ea typeface="Open Sans Light" panose="020B0306030504020204" pitchFamily="34" charset="0"/>
                <a:cs typeface="Open Sans Light" panose="020B0306030504020204" pitchFamily="34" charset="0"/>
              </a:rPr>
              <a:t>‹#›</a:t>
            </a:fld>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ooter Placeholder 5">
            <a:extLst>
              <a:ext uri="{FF2B5EF4-FFF2-40B4-BE49-F238E27FC236}">
                <a16:creationId xmlns:a16="http://schemas.microsoft.com/office/drawing/2014/main" id="{11EE37FE-5B4E-4834-AFE3-19EC4F7E79A3}"/>
              </a:ext>
            </a:extLst>
          </p:cNvPr>
          <p:cNvSpPr>
            <a:spLocks noGrp="1"/>
          </p:cNvSpPr>
          <p:nvPr>
            <p:ph type="ftr" sz="quarter" idx="11"/>
          </p:nvPr>
        </p:nvSpPr>
        <p:spPr>
          <a:xfrm>
            <a:off x="4038600" y="6492874"/>
            <a:ext cx="4114800" cy="365125"/>
          </a:xfrm>
        </p:spPr>
        <p:txBody>
          <a:bodyPr/>
          <a:lstStyle/>
          <a:p>
            <a:r>
              <a:rPr lang="en-US"/>
              <a:t>CAST Confidential </a:t>
            </a:r>
          </a:p>
        </p:txBody>
      </p:sp>
      <p:sp>
        <p:nvSpPr>
          <p:cNvPr id="15" name="Content Placeholder 2">
            <a:extLst>
              <a:ext uri="{FF2B5EF4-FFF2-40B4-BE49-F238E27FC236}">
                <a16:creationId xmlns:a16="http://schemas.microsoft.com/office/drawing/2014/main" id="{F5F0FB86-4745-4B82-B858-2D02E53A3FC4}"/>
              </a:ext>
            </a:extLst>
          </p:cNvPr>
          <p:cNvSpPr>
            <a:spLocks noGrp="1"/>
          </p:cNvSpPr>
          <p:nvPr>
            <p:ph idx="1" hasCustomPrompt="1"/>
          </p:nvPr>
        </p:nvSpPr>
        <p:spPr>
          <a:xfrm>
            <a:off x="170283" y="1317607"/>
            <a:ext cx="11851433" cy="4999218"/>
          </a:xfrm>
        </p:spPr>
        <p:txBody>
          <a:bodyPr/>
          <a:lstStyle>
            <a:lvl1pPr marL="0" indent="0">
              <a:lnSpc>
                <a:spcPct val="100000"/>
              </a:lnSpc>
              <a:spcBef>
                <a:spcPts val="600"/>
              </a:spcBef>
              <a:spcAft>
                <a:spcPts val="0"/>
              </a:spcAft>
              <a:buFont typeface="Wingdings" panose="05000000000000000000" pitchFamily="2" charset="2"/>
              <a:buNone/>
              <a:defRPr sz="1600">
                <a:solidFill>
                  <a:schemeClr val="tx1"/>
                </a:solidFill>
              </a:defRPr>
            </a:lvl1pPr>
            <a:lvl2pPr marL="685800" indent="-228600">
              <a:lnSpc>
                <a:spcPct val="100000"/>
              </a:lnSpc>
              <a:spcBef>
                <a:spcPts val="0"/>
              </a:spcBef>
              <a:spcAft>
                <a:spcPts val="0"/>
              </a:spcAft>
              <a:buFont typeface="Wingdings" panose="05000000000000000000" pitchFamily="2" charset="2"/>
              <a:buChar char="§"/>
              <a:defRPr sz="1400">
                <a:solidFill>
                  <a:schemeClr val="tx1"/>
                </a:solidFill>
              </a:defRPr>
            </a:lvl2pPr>
            <a:lvl3pPr marL="1143000" indent="-228600">
              <a:lnSpc>
                <a:spcPct val="100000"/>
              </a:lnSpc>
              <a:spcBef>
                <a:spcPts val="0"/>
              </a:spcBef>
              <a:spcAft>
                <a:spcPts val="0"/>
              </a:spcAft>
              <a:buFont typeface="Wingdings" panose="05000000000000000000" pitchFamily="2" charset="2"/>
              <a:buChar char="§"/>
              <a:defRPr sz="1200">
                <a:solidFill>
                  <a:schemeClr val="tx1"/>
                </a:solidFill>
              </a:defRPr>
            </a:lvl3pPr>
            <a:lvl4pPr marL="1600200" indent="-228600">
              <a:lnSpc>
                <a:spcPct val="100000"/>
              </a:lnSpc>
              <a:spcBef>
                <a:spcPts val="0"/>
              </a:spcBef>
              <a:spcAft>
                <a:spcPts val="0"/>
              </a:spcAft>
              <a:buFont typeface="Wingdings" panose="05000000000000000000" pitchFamily="2" charset="2"/>
              <a:buChar char="§"/>
              <a:defRPr sz="1100">
                <a:solidFill>
                  <a:schemeClr val="tx1"/>
                </a:solidFill>
              </a:defRPr>
            </a:lvl4pPr>
            <a:lvl5pPr marL="2057400" indent="-228600">
              <a:lnSpc>
                <a:spcPct val="100000"/>
              </a:lnSpc>
              <a:spcBef>
                <a:spcPts val="0"/>
              </a:spcBef>
              <a:spcAft>
                <a:spcPts val="0"/>
              </a:spcAft>
              <a:buFont typeface="Wingdings" panose="05000000000000000000" pitchFamily="2" charset="2"/>
              <a:buChar char="§"/>
              <a:defRPr sz="105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2963DC98-3FCA-434D-8513-1C697A167B29}"/>
              </a:ext>
            </a:extLst>
          </p:cNvPr>
          <p:cNvGrpSpPr/>
          <p:nvPr userDrawn="1"/>
        </p:nvGrpSpPr>
        <p:grpSpPr>
          <a:xfrm>
            <a:off x="10492719" y="284857"/>
            <a:ext cx="1191718" cy="677714"/>
            <a:chOff x="9392479" y="964096"/>
            <a:chExt cx="2375452" cy="1073426"/>
          </a:xfrm>
        </p:grpSpPr>
        <p:sp>
          <p:nvSpPr>
            <p:cNvPr id="17" name="TextBox 16">
              <a:extLst>
                <a:ext uri="{FF2B5EF4-FFF2-40B4-BE49-F238E27FC236}">
                  <a16:creationId xmlns:a16="http://schemas.microsoft.com/office/drawing/2014/main" id="{57F1EC82-4B09-4272-91AE-759A0BDF7B88}"/>
                </a:ext>
              </a:extLst>
            </p:cNvPr>
            <p:cNvSpPr txBox="1"/>
            <p:nvPr/>
          </p:nvSpPr>
          <p:spPr>
            <a:xfrm>
              <a:off x="9392479" y="964096"/>
              <a:ext cx="2375452" cy="1073426"/>
            </a:xfrm>
            <a:prstGeom prst="rect">
              <a:avLst/>
            </a:prstGeom>
            <a:solidFill>
              <a:schemeClr val="bg2"/>
            </a:solidFill>
          </p:spPr>
          <p:txBody>
            <a:bodyPr wrap="square" rtlCol="0">
              <a:spAutoFit/>
            </a:bodyPr>
            <a:lstStyle/>
            <a:p>
              <a:endParaRPr lang="en-US"/>
            </a:p>
          </p:txBody>
        </p:sp>
        <p:grpSp>
          <p:nvGrpSpPr>
            <p:cNvPr id="18" name="Group 17">
              <a:extLst>
                <a:ext uri="{FF2B5EF4-FFF2-40B4-BE49-F238E27FC236}">
                  <a16:creationId xmlns:a16="http://schemas.microsoft.com/office/drawing/2014/main" id="{4737D1D0-882E-4ECF-8ED1-EF788884A5F2}"/>
                </a:ext>
              </a:extLst>
            </p:cNvPr>
            <p:cNvGrpSpPr/>
            <p:nvPr/>
          </p:nvGrpSpPr>
          <p:grpSpPr>
            <a:xfrm>
              <a:off x="9392479" y="1056741"/>
              <a:ext cx="2223249" cy="888136"/>
              <a:chOff x="9375259" y="1114762"/>
              <a:chExt cx="2714861" cy="1145558"/>
            </a:xfrm>
            <a:solidFill>
              <a:schemeClr val="bg2"/>
            </a:solidFill>
          </p:grpSpPr>
          <p:pic>
            <p:nvPicPr>
              <p:cNvPr id="19" name="Picture 18" descr="Image result for nvd logo securities database&quot;">
                <a:extLst>
                  <a:ext uri="{FF2B5EF4-FFF2-40B4-BE49-F238E27FC236}">
                    <a16:creationId xmlns:a16="http://schemas.microsoft.com/office/drawing/2014/main" id="{876ABD3A-10B2-4619-A27A-05216806F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259" y="1123788"/>
                <a:ext cx="1536092" cy="416281"/>
              </a:xfrm>
              <a:prstGeom prst="rect">
                <a:avLst/>
              </a:prstGeom>
              <a:grpFill/>
            </p:spPr>
          </p:pic>
          <p:pic>
            <p:nvPicPr>
              <p:cNvPr id="20" name="Picture 19">
                <a:extLst>
                  <a:ext uri="{FF2B5EF4-FFF2-40B4-BE49-F238E27FC236}">
                    <a16:creationId xmlns:a16="http://schemas.microsoft.com/office/drawing/2014/main" id="{A010B490-4EFA-41A3-B3F9-45D50F7FA23E}"/>
                  </a:ext>
                </a:extLst>
              </p:cNvPr>
              <p:cNvPicPr>
                <a:picLocks noChangeAspect="1"/>
              </p:cNvPicPr>
              <p:nvPr/>
            </p:nvPicPr>
            <p:blipFill rotWithShape="1">
              <a:blip r:embed="rId3"/>
              <a:srcRect l="15450" t="9084" r="68982" b="13515"/>
              <a:stretch/>
            </p:blipFill>
            <p:spPr>
              <a:xfrm>
                <a:off x="10839080" y="1114762"/>
                <a:ext cx="1251040" cy="1145558"/>
              </a:xfrm>
              <a:prstGeom prst="rect">
                <a:avLst/>
              </a:prstGeom>
              <a:grpFill/>
            </p:spPr>
          </p:pic>
          <p:pic>
            <p:nvPicPr>
              <p:cNvPr id="21" name="Picture 2">
                <a:extLst>
                  <a:ext uri="{FF2B5EF4-FFF2-40B4-BE49-F238E27FC236}">
                    <a16:creationId xmlns:a16="http://schemas.microsoft.com/office/drawing/2014/main" id="{CC616C7F-E732-4B30-92A3-B46A0E4B2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1580" y="1687541"/>
                <a:ext cx="1003450" cy="369194"/>
              </a:xfrm>
              <a:prstGeom prst="rect">
                <a:avLst/>
              </a:prstGeom>
              <a:grpFill/>
            </p:spPr>
          </p:pic>
        </p:grpSp>
      </p:grpSp>
      <p:sp>
        <p:nvSpPr>
          <p:cNvPr id="22" name="Title Placeholder 1">
            <a:extLst>
              <a:ext uri="{FF2B5EF4-FFF2-40B4-BE49-F238E27FC236}">
                <a16:creationId xmlns:a16="http://schemas.microsoft.com/office/drawing/2014/main" id="{6233FB83-CB43-4305-A1C4-517EF606E68B}"/>
              </a:ext>
            </a:extLst>
          </p:cNvPr>
          <p:cNvSpPr>
            <a:spLocks noGrp="1"/>
          </p:cNvSpPr>
          <p:nvPr>
            <p:ph type="title" hasCustomPrompt="1"/>
          </p:nvPr>
        </p:nvSpPr>
        <p:spPr>
          <a:xfrm>
            <a:off x="170283" y="59051"/>
            <a:ext cx="9337262" cy="1258555"/>
          </a:xfrm>
          <a:prstGeom prst="rect">
            <a:avLst/>
          </a:prstGeom>
        </p:spPr>
        <p:txBody>
          <a:bodyPr vert="horz" lIns="91440" tIns="91440" rIns="182880" bIns="45720" rtlCol="0" anchor="ctr">
            <a:normAutofit/>
          </a:bodyPr>
          <a:lstStyle>
            <a:lvl1pPr algn="l">
              <a:defRPr sz="3600">
                <a:solidFill>
                  <a:schemeClr val="tx1"/>
                </a:solidFill>
              </a:defRPr>
            </a:lvl1pPr>
          </a:lstStyle>
          <a:p>
            <a:r>
              <a:rPr lang="en-US"/>
              <a:t>Add title here</a:t>
            </a:r>
          </a:p>
        </p:txBody>
      </p:sp>
    </p:spTree>
    <p:extLst>
      <p:ext uri="{BB962C8B-B14F-4D97-AF65-F5344CB8AC3E}">
        <p14:creationId xmlns:p14="http://schemas.microsoft.com/office/powerpoint/2010/main" val="115782097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A78-ED26-438B-8F05-128744D46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F5FC88-ED8D-4B84-AC15-CC603CC6EE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4AD816-97A9-49C8-9788-793FC5F754A4}"/>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5" name="Footer Placeholder 4">
            <a:extLst>
              <a:ext uri="{FF2B5EF4-FFF2-40B4-BE49-F238E27FC236}">
                <a16:creationId xmlns:a16="http://schemas.microsoft.com/office/drawing/2014/main" id="{5DB5A901-BD47-4D90-B470-180C241C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3AB5C-176E-48DD-BC22-05CDD2F9013C}"/>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642265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A914-0AB9-443F-ADDB-FD4CBFE03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608DDD-CD39-4501-8471-BF52F3D524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407063-D0F1-4C77-BD1B-7446F63A8A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8D0268-211D-47AC-A1BA-62E146B5841A}"/>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6" name="Footer Placeholder 5">
            <a:extLst>
              <a:ext uri="{FF2B5EF4-FFF2-40B4-BE49-F238E27FC236}">
                <a16:creationId xmlns:a16="http://schemas.microsoft.com/office/drawing/2014/main" id="{9739B058-379B-4C49-ADD1-B1005C5C5F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16D5D-B38F-4EEF-B2FB-028EE91C3E89}"/>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4096342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7C6-1C2A-4F82-AF29-5F71E094FB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08C5DE-CAD8-45C4-929D-A2138E1CE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287DB3-4461-4B9A-864B-EDB907F932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1B8F9C-B705-476D-89C5-EC39D9227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73681D-9993-47B9-9911-9B05936C86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28382-2D41-49E1-81F1-FA859BC2BDEC}"/>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8" name="Footer Placeholder 7">
            <a:extLst>
              <a:ext uri="{FF2B5EF4-FFF2-40B4-BE49-F238E27FC236}">
                <a16:creationId xmlns:a16="http://schemas.microsoft.com/office/drawing/2014/main" id="{D431A932-0F15-4EE6-A23A-CD984AB9BB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6C6525-70CD-46A3-B4FC-37FC02D9BADC}"/>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3092175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97B6-D634-4C73-A02F-BBC5018B69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2327BB-A9B9-41CC-AC15-012C9B1876D4}"/>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4" name="Footer Placeholder 3">
            <a:extLst>
              <a:ext uri="{FF2B5EF4-FFF2-40B4-BE49-F238E27FC236}">
                <a16:creationId xmlns:a16="http://schemas.microsoft.com/office/drawing/2014/main" id="{72B8126D-6B8A-46E2-BA0B-EB6DBBAE5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A9D1C7-DE43-4030-9F95-04D5F4D5AC38}"/>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1370962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F20B-F9FE-4E04-9F86-7602F4B9A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3B8E2D-A18A-4547-8AF8-150D1EB23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C5BD37-C904-48D9-B4F8-C8B25C484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325368-7BB6-43B5-9948-86B9F120724A}"/>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6" name="Footer Placeholder 5">
            <a:extLst>
              <a:ext uri="{FF2B5EF4-FFF2-40B4-BE49-F238E27FC236}">
                <a16:creationId xmlns:a16="http://schemas.microsoft.com/office/drawing/2014/main" id="{F3089E96-6836-4719-BB89-266EA241D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5B066-AF36-416D-BE94-2C44CF4539FC}"/>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2678441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F24F-BB2D-4A31-8E82-B7BBFEEE4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5F6D-A4FD-4042-8705-54C47380D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648877-ED84-4BBF-B3A3-DCC03AF21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506EA3-ECEB-4CE3-89D1-FDB7D599E6A1}"/>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6" name="Footer Placeholder 5">
            <a:extLst>
              <a:ext uri="{FF2B5EF4-FFF2-40B4-BE49-F238E27FC236}">
                <a16:creationId xmlns:a16="http://schemas.microsoft.com/office/drawing/2014/main" id="{EC449D5E-4C1C-4C68-900E-196B3D234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C3D02-B8D0-4001-AC46-51264835524A}"/>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45702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950808" y="6211776"/>
            <a:ext cx="1664202" cy="326184"/>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6A06-DF4E-48A7-834C-7B17964106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5A27D2-AE81-4DEF-89C7-89D8AC363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FF6E2-1F6C-4D5C-B05D-83807976906C}"/>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5" name="Footer Placeholder 4">
            <a:extLst>
              <a:ext uri="{FF2B5EF4-FFF2-40B4-BE49-F238E27FC236}">
                <a16:creationId xmlns:a16="http://schemas.microsoft.com/office/drawing/2014/main" id="{DCACBE15-CDE3-4C66-8039-E8D4ED88E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6C520-5BAB-46A8-94E5-AC072B958DDD}"/>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2996360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6CBD1E61-6695-4089-81E4-F09DB8C0BD48}"/>
              </a:ext>
            </a:extLst>
          </p:cNvPr>
          <p:cNvSpPr>
            <a:spLocks noGrp="1"/>
          </p:cNvSpPr>
          <p:nvPr>
            <p:ph type="body" orient="vert" idx="1"/>
          </p:nvPr>
        </p:nvSpPr>
        <p:spPr>
          <a:xfrm>
            <a:off x="838200" y="365125"/>
            <a:ext cx="105156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3315B-17B4-4D60-BE20-F119D5A86EB0}"/>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5" name="Footer Placeholder 4">
            <a:extLst>
              <a:ext uri="{FF2B5EF4-FFF2-40B4-BE49-F238E27FC236}">
                <a16:creationId xmlns:a16="http://schemas.microsoft.com/office/drawing/2014/main" id="{EDC19582-C418-41D4-BDCC-7790D16C8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AE0FD-12A7-4651-B5AC-2CCA0C38049D}"/>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41258595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userDrawn="1"/>
        </p:nvSpPr>
        <p:spPr>
          <a:xfrm>
            <a:off x="0" y="609600"/>
            <a:ext cx="12192000" cy="838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title"/>
          </p:nvPr>
        </p:nvSpPr>
        <p:spPr>
          <a:xfrm>
            <a:off x="609600" y="686232"/>
            <a:ext cx="10972800" cy="639762"/>
          </a:xfrm>
        </p:spPr>
        <p:txBody>
          <a:bodyPr>
            <a:noAutofit/>
          </a:bodyPr>
          <a:lstStyle>
            <a:lvl1pPr algn="l">
              <a:defRPr sz="3600" b="0">
                <a:solidFill>
                  <a:schemeClr val="tx1"/>
                </a:solidFill>
              </a:defRPr>
            </a:lvl1pPr>
          </a:lstStyle>
          <a:p>
            <a:r>
              <a:rPr lang="en-US"/>
              <a:t>Click to edit Master title style</a:t>
            </a:r>
          </a:p>
        </p:txBody>
      </p:sp>
      <p:sp>
        <p:nvSpPr>
          <p:cNvPr id="3" name="Content Placeholder 2"/>
          <p:cNvSpPr>
            <a:spLocks noGrp="1"/>
          </p:cNvSpPr>
          <p:nvPr>
            <p:ph idx="1"/>
          </p:nvPr>
        </p:nvSpPr>
        <p:spPr>
          <a:xfrm>
            <a:off x="711200" y="1746250"/>
            <a:ext cx="10871200" cy="4660900"/>
          </a:xfrm>
        </p:spPr>
        <p:txBody>
          <a:bodyPr>
            <a:normAutofit/>
          </a:bodyPr>
          <a:lstStyle>
            <a:lvl1pPr>
              <a:defRPr sz="2800">
                <a:solidFill>
                  <a:schemeClr val="tx1">
                    <a:lumMod val="50000"/>
                    <a:lumOff val="50000"/>
                  </a:schemeClr>
                </a:solidFill>
              </a:defRPr>
            </a:lvl1pPr>
            <a:lvl2pPr>
              <a:defRPr sz="2400">
                <a:solidFill>
                  <a:schemeClr val="tx1">
                    <a:lumMod val="50000"/>
                    <a:lumOff val="50000"/>
                  </a:schemeClr>
                </a:solidFill>
              </a:defRPr>
            </a:lvl2pPr>
            <a:lvl3pPr>
              <a:defRPr sz="2000">
                <a:solidFill>
                  <a:schemeClr val="tx1">
                    <a:lumMod val="50000"/>
                    <a:lumOff val="50000"/>
                  </a:schemeClr>
                </a:solidFill>
              </a:defRPr>
            </a:lvl3pPr>
            <a:lvl4pPr>
              <a:defRPr sz="1800">
                <a:solidFill>
                  <a:schemeClr val="tx1">
                    <a:lumMod val="50000"/>
                    <a:lumOff val="50000"/>
                  </a:schemeClr>
                </a:solidFill>
              </a:defRPr>
            </a:lvl4pPr>
            <a:lvl5pPr>
              <a:defRPr sz="18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246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 Group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F979DE-CD0E-417B-AF8F-93EF8BEAF64F}"/>
              </a:ext>
            </a:extLst>
          </p:cNvPr>
          <p:cNvSpPr/>
          <p:nvPr userDrawn="1"/>
        </p:nvSpPr>
        <p:spPr>
          <a:xfrm flipV="1">
            <a:off x="0" y="6484776"/>
            <a:ext cx="12192000" cy="405452"/>
          </a:xfrm>
          <a:prstGeom prst="rect">
            <a:avLst/>
          </a:prstGeom>
          <a:solidFill>
            <a:srgbClr val="293C4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looking at a computer&#10;&#10;Description generated with high confidence">
            <a:extLst>
              <a:ext uri="{FF2B5EF4-FFF2-40B4-BE49-F238E27FC236}">
                <a16:creationId xmlns:a16="http://schemas.microsoft.com/office/drawing/2014/main" id="{E27BF9F6-1143-4F71-A3EA-779637403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5298113"/>
          </a:xfrm>
          <a:prstGeom prst="rect">
            <a:avLst/>
          </a:prstGeom>
        </p:spPr>
      </p:pic>
      <p:sp>
        <p:nvSpPr>
          <p:cNvPr id="14" name="Rectangle 13">
            <a:extLst>
              <a:ext uri="{FF2B5EF4-FFF2-40B4-BE49-F238E27FC236}">
                <a16:creationId xmlns:a16="http://schemas.microsoft.com/office/drawing/2014/main" id="{05C2CD4B-452B-42ED-83F7-C354965BD847}"/>
              </a:ext>
            </a:extLst>
          </p:cNvPr>
          <p:cNvSpPr/>
          <p:nvPr userDrawn="1"/>
        </p:nvSpPr>
        <p:spPr>
          <a:xfrm>
            <a:off x="0" y="0"/>
            <a:ext cx="12192000" cy="5298112"/>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1" name="Text Placeholder 20"/>
          <p:cNvSpPr>
            <a:spLocks noGrp="1"/>
          </p:cNvSpPr>
          <p:nvPr>
            <p:ph type="body" sz="quarter" idx="17" hasCustomPrompt="1"/>
          </p:nvPr>
        </p:nvSpPr>
        <p:spPr>
          <a:xfrm>
            <a:off x="609600" y="5277762"/>
            <a:ext cx="7162800" cy="1189713"/>
          </a:xfrm>
          <a:prstGeom prst="rect">
            <a:avLst/>
          </a:prstGeom>
        </p:spPr>
        <p:txBody>
          <a:bodyPr anchor="ctr" anchorCtr="0">
            <a:noAutofit/>
          </a:bodyPr>
          <a:lstStyle>
            <a:lvl1pPr marL="0" indent="0">
              <a:spcBef>
                <a:spcPts val="600"/>
              </a:spcBef>
              <a:buNone/>
              <a:defRPr sz="1600" baseline="0"/>
            </a:lvl1pPr>
          </a:lstStyle>
          <a:p>
            <a:pPr lvl="0"/>
            <a:r>
              <a:rPr lang="en-US"/>
              <a:t>Name</a:t>
            </a:r>
          </a:p>
          <a:p>
            <a:pPr lvl="0"/>
            <a:r>
              <a:rPr lang="en-US"/>
              <a:t>Title</a:t>
            </a:r>
          </a:p>
          <a:p>
            <a:pPr lvl="0"/>
            <a:r>
              <a:rPr lang="en-US"/>
              <a:t>Contact</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sp>
        <p:nvSpPr>
          <p:cNvPr id="12" name="Date Placeholder 3">
            <a:extLst>
              <a:ext uri="{FF2B5EF4-FFF2-40B4-BE49-F238E27FC236}">
                <a16:creationId xmlns:a16="http://schemas.microsoft.com/office/drawing/2014/main" id="{85032587-8FAC-4C68-B217-76F2D882F6A9}"/>
              </a:ext>
            </a:extLst>
          </p:cNvPr>
          <p:cNvSpPr>
            <a:spLocks noGrp="1"/>
          </p:cNvSpPr>
          <p:nvPr>
            <p:ph type="dt" sz="half" idx="2"/>
          </p:nvPr>
        </p:nvSpPr>
        <p:spPr>
          <a:xfrm>
            <a:off x="4114800" y="6484776"/>
            <a:ext cx="3299460" cy="405452"/>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pic>
        <p:nvPicPr>
          <p:cNvPr id="17" name="Picture 2" descr="CAST-logo-White-screen-500-BL.png">
            <a:extLst>
              <a:ext uri="{FF2B5EF4-FFF2-40B4-BE49-F238E27FC236}">
                <a16:creationId xmlns:a16="http://schemas.microsoft.com/office/drawing/2014/main" id="{B1B4D6C3-5E11-4624-AE27-BF15DD3659C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156095"/>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ubHeading-Blue">
    <p:bg>
      <p:bgPr>
        <a:solidFill>
          <a:srgbClr val="0067BD"/>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1026" name="Picture 2" descr="CAST-logo-White-screen-500-BL.png">
            <a:extLst>
              <a:ext uri="{FF2B5EF4-FFF2-40B4-BE49-F238E27FC236}">
                <a16:creationId xmlns:a16="http://schemas.microsoft.com/office/drawing/2014/main" id="{3C37BCBE-AC9C-4E44-A2AD-73CD3AD3F0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319181"/>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ubHeading-Orange">
    <p:bg>
      <p:bgPr>
        <a:solidFill>
          <a:srgbClr val="FD7112"/>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6C39F02B-F8C7-4C49-9D41-AD2906B7D7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60189"/>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ubHeading-Red">
    <p:bg>
      <p:bgPr>
        <a:solidFill>
          <a:srgbClr val="C43227"/>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4F90F327-7F8B-4630-A62B-0D9B95C658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924590"/>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ubHeading-Purple">
    <p:bg>
      <p:bgPr>
        <a:solidFill>
          <a:srgbClr val="5A439D"/>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5" hasCustomPrompt="1"/>
          </p:nvPr>
        </p:nvSpPr>
        <p:spPr>
          <a:xfrm>
            <a:off x="609600" y="3439472"/>
            <a:ext cx="10972800" cy="651626"/>
          </a:xfrm>
          <a:prstGeom prst="rect">
            <a:avLst/>
          </a:prstGeom>
        </p:spPr>
        <p:txBody>
          <a:bodyPr>
            <a:noAutofit/>
          </a:bodyPr>
          <a:lstStyle>
            <a:lvl1pPr marL="0" indent="0">
              <a:buNone/>
              <a:defRPr sz="4400" b="1">
                <a:solidFill>
                  <a:schemeClr val="bg1"/>
                </a:solidFill>
                <a:latin typeface="Gotham Light" panose="02000603030000020004" pitchFamily="2" charset="0"/>
              </a:defRPr>
            </a:lvl1pPr>
          </a:lstStyle>
          <a:p>
            <a:pPr lvl="0"/>
            <a:r>
              <a:rPr lang="en-US"/>
              <a:t>TITLE</a:t>
            </a:r>
          </a:p>
        </p:txBody>
      </p:sp>
      <p:sp>
        <p:nvSpPr>
          <p:cNvPr id="19" name="Text Placeholder 17"/>
          <p:cNvSpPr>
            <a:spLocks noGrp="1"/>
          </p:cNvSpPr>
          <p:nvPr>
            <p:ph type="body" sz="quarter" idx="16" hasCustomPrompt="1"/>
          </p:nvPr>
        </p:nvSpPr>
        <p:spPr>
          <a:xfrm>
            <a:off x="609600" y="4101210"/>
            <a:ext cx="10972800" cy="651626"/>
          </a:xfrm>
          <a:prstGeom prst="rect">
            <a:avLst/>
          </a:prstGeom>
        </p:spPr>
        <p:txBody>
          <a:bodyPr>
            <a:normAutofit/>
          </a:bodyPr>
          <a:lstStyle>
            <a:lvl1pPr marL="0" indent="0">
              <a:buNone/>
              <a:defRPr sz="2800">
                <a:solidFill>
                  <a:schemeClr val="bg1"/>
                </a:solidFill>
                <a:latin typeface="Gotham Book" pitchFamily="50" charset="0"/>
                <a:cs typeface="Gotham Book" pitchFamily="50" charset="0"/>
              </a:defRPr>
            </a:lvl1pPr>
          </a:lstStyle>
          <a:p>
            <a:pPr lvl="0"/>
            <a:r>
              <a:rPr lang="en-US"/>
              <a:t>Subtitle</a:t>
            </a:r>
          </a:p>
        </p:txBody>
      </p:sp>
      <p:sp>
        <p:nvSpPr>
          <p:cNvPr id="2" name="Footer Placeholder 1">
            <a:extLst>
              <a:ext uri="{FF2B5EF4-FFF2-40B4-BE49-F238E27FC236}">
                <a16:creationId xmlns:a16="http://schemas.microsoft.com/office/drawing/2014/main" id="{5B8AD858-465A-4822-AA3C-75ADFAB0F571}"/>
              </a:ext>
            </a:extLst>
          </p:cNvPr>
          <p:cNvSpPr>
            <a:spLocks noGrp="1"/>
          </p:cNvSpPr>
          <p:nvPr>
            <p:ph type="ftr" sz="quarter" idx="18"/>
          </p:nvPr>
        </p:nvSpPr>
        <p:spPr/>
        <p:txBody>
          <a:bodyPr/>
          <a:lstStyle/>
          <a:p>
            <a:r>
              <a:rPr lang="en-US">
                <a:solidFill>
                  <a:schemeClr val="bg1"/>
                </a:solidFill>
                <a:ea typeface="Arial" charset="0"/>
                <a:cs typeface="Arial" charset="0"/>
              </a:rPr>
              <a:t>CAST Confidential</a:t>
            </a:r>
            <a:endParaRPr lang="en-US"/>
          </a:p>
        </p:txBody>
      </p:sp>
      <p:sp>
        <p:nvSpPr>
          <p:cNvPr id="5" name="Slide Number Placeholder 4">
            <a:extLst>
              <a:ext uri="{FF2B5EF4-FFF2-40B4-BE49-F238E27FC236}">
                <a16:creationId xmlns:a16="http://schemas.microsoft.com/office/drawing/2014/main" id="{CACEBE9D-809E-4C78-9378-FF5A07FCB6E6}"/>
              </a:ext>
            </a:extLst>
          </p:cNvPr>
          <p:cNvSpPr>
            <a:spLocks noGrp="1"/>
          </p:cNvSpPr>
          <p:nvPr>
            <p:ph type="sldNum" sz="quarter" idx="19"/>
          </p:nvPr>
        </p:nvSpPr>
        <p:spPr/>
        <p:txBody>
          <a:bodyPr/>
          <a:lstStyle/>
          <a:p>
            <a:fld id="{82A741BF-3B2B-D247-8C55-2CB6AFEF6FBF}" type="slidenum">
              <a:rPr lang="en-US" smtClean="0"/>
              <a:pPr/>
              <a:t>‹#›</a:t>
            </a:fld>
            <a:endParaRPr lang="en-US"/>
          </a:p>
        </p:txBody>
      </p:sp>
      <p:pic>
        <p:nvPicPr>
          <p:cNvPr id="8" name="Picture 2" descr="CAST-logo-White-screen-500-BL.png">
            <a:extLst>
              <a:ext uri="{FF2B5EF4-FFF2-40B4-BE49-F238E27FC236}">
                <a16:creationId xmlns:a16="http://schemas.microsoft.com/office/drawing/2014/main" id="{C72C2B1A-DB4E-46C5-BC1C-85CCDBC4E9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6196" y="281781"/>
            <a:ext cx="2771811" cy="5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342287"/>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guide id="4" pos="2520">
          <p15:clr>
            <a:srgbClr val="FBAE40"/>
          </p15:clr>
        </p15:guide>
        <p15:guide id="5" pos="2784">
          <p15:clr>
            <a:srgbClr val="FBAE40"/>
          </p15:clr>
        </p15:guide>
        <p15:guide id="6" pos="4896">
          <p15:clr>
            <a:srgbClr val="FBAE40"/>
          </p15:clr>
        </p15:guide>
        <p15:guide id="7" pos="5160">
          <p15:clr>
            <a:srgbClr val="FBAE40"/>
          </p15:clr>
        </p15:guide>
        <p15:guide id="8" orient="horz" pos="2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3B1C02-7E23-4436-BEA7-C068059DD0FF}"/>
              </a:ext>
            </a:extLst>
          </p:cNvPr>
          <p:cNvSpPr>
            <a:spLocks noGrp="1"/>
          </p:cNvSpPr>
          <p:nvPr>
            <p:ph type="title"/>
          </p:nvPr>
        </p:nvSpPr>
        <p:spPr>
          <a:xfrm>
            <a:off x="609600" y="247206"/>
            <a:ext cx="8696770" cy="43859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C7D4AD5-AAFF-4985-82CB-FF70AAFF19C3}"/>
              </a:ext>
            </a:extLst>
          </p:cNvPr>
          <p:cNvSpPr>
            <a:spLocks noGrp="1"/>
          </p:cNvSpPr>
          <p:nvPr>
            <p:ph type="ftr" sz="quarter" idx="14"/>
          </p:nvPr>
        </p:nvSpPr>
        <p:spPr/>
        <p:txBody>
          <a:bodyPr/>
          <a:lstStyle/>
          <a:p>
            <a:r>
              <a:rPr lang="en-US">
                <a:solidFill>
                  <a:schemeClr val="bg1"/>
                </a:solidFill>
                <a:ea typeface="Arial" charset="0"/>
                <a:cs typeface="Arial" charset="0"/>
              </a:rPr>
              <a:t>CAST Confidential</a:t>
            </a:r>
            <a:endParaRPr lang="en-US"/>
          </a:p>
        </p:txBody>
      </p:sp>
      <p:sp>
        <p:nvSpPr>
          <p:cNvPr id="7" name="Slide Number Placeholder 6">
            <a:extLst>
              <a:ext uri="{FF2B5EF4-FFF2-40B4-BE49-F238E27FC236}">
                <a16:creationId xmlns:a16="http://schemas.microsoft.com/office/drawing/2014/main" id="{7354B6B7-EF18-4447-A92B-35F6F225F9F1}"/>
              </a:ext>
            </a:extLst>
          </p:cNvPr>
          <p:cNvSpPr>
            <a:spLocks noGrp="1"/>
          </p:cNvSpPr>
          <p:nvPr>
            <p:ph type="sldNum" sz="quarter" idx="15"/>
          </p:nvPr>
        </p:nvSpPr>
        <p:spPr/>
        <p:txBody>
          <a:bodyPr/>
          <a:lstStyle/>
          <a:p>
            <a:fld id="{82A741BF-3B2B-D247-8C55-2CB6AFEF6FBF}" type="slidenum">
              <a:rPr lang="en-US" smtClean="0"/>
              <a:pPr/>
              <a:t>‹#›</a:t>
            </a:fld>
            <a:endParaRPr lang="en-US"/>
          </a:p>
        </p:txBody>
      </p:sp>
    </p:spTree>
    <p:extLst>
      <p:ext uri="{BB962C8B-B14F-4D97-AF65-F5344CB8AC3E}">
        <p14:creationId xmlns:p14="http://schemas.microsoft.com/office/powerpoint/2010/main" val="975363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9568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General Layou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18988D-DB30-4179-B67C-710341DA81BE}"/>
              </a:ext>
            </a:extLst>
          </p:cNvPr>
          <p:cNvSpPr>
            <a:spLocks noGrp="1"/>
          </p:cNvSpPr>
          <p:nvPr>
            <p:ph sz="quarter" idx="13"/>
          </p:nvPr>
        </p:nvSpPr>
        <p:spPr>
          <a:xfrm>
            <a:off x="609600" y="1333500"/>
            <a:ext cx="10972800" cy="4838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C83B1C02-7E23-4436-BEA7-C068059DD0FF}"/>
              </a:ext>
            </a:extLst>
          </p:cNvPr>
          <p:cNvSpPr>
            <a:spLocks noGrp="1"/>
          </p:cNvSpPr>
          <p:nvPr>
            <p:ph type="title"/>
          </p:nvPr>
        </p:nvSpPr>
        <p:spPr>
          <a:xfrm>
            <a:off x="609600" y="247206"/>
            <a:ext cx="8696770" cy="43859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C7D4AD5-AAFF-4985-82CB-FF70AAFF19C3}"/>
              </a:ext>
            </a:extLst>
          </p:cNvPr>
          <p:cNvSpPr>
            <a:spLocks noGrp="1"/>
          </p:cNvSpPr>
          <p:nvPr>
            <p:ph type="ftr" sz="quarter" idx="14"/>
          </p:nvPr>
        </p:nvSpPr>
        <p:spPr/>
        <p:txBody>
          <a:bodyPr/>
          <a:lstStyle/>
          <a:p>
            <a:r>
              <a:rPr lang="en-US">
                <a:solidFill>
                  <a:schemeClr val="bg1"/>
                </a:solidFill>
                <a:ea typeface="Arial" charset="0"/>
                <a:cs typeface="Arial" charset="0"/>
              </a:rPr>
              <a:t>CAST Confidential</a:t>
            </a:r>
            <a:endParaRPr lang="en-US"/>
          </a:p>
        </p:txBody>
      </p:sp>
      <p:sp>
        <p:nvSpPr>
          <p:cNvPr id="7" name="Slide Number Placeholder 6">
            <a:extLst>
              <a:ext uri="{FF2B5EF4-FFF2-40B4-BE49-F238E27FC236}">
                <a16:creationId xmlns:a16="http://schemas.microsoft.com/office/drawing/2014/main" id="{7354B6B7-EF18-4447-A92B-35F6F225F9F1}"/>
              </a:ext>
            </a:extLst>
          </p:cNvPr>
          <p:cNvSpPr>
            <a:spLocks noGrp="1"/>
          </p:cNvSpPr>
          <p:nvPr>
            <p:ph type="sldNum" sz="quarter" idx="15"/>
          </p:nvPr>
        </p:nvSpPr>
        <p:spPr/>
        <p:txBody>
          <a:bodyPr/>
          <a:lstStyle/>
          <a:p>
            <a:fld id="{82A741BF-3B2B-D247-8C55-2CB6AFEF6FBF}" type="slidenum">
              <a:rPr lang="en-US" smtClean="0"/>
              <a:pPr/>
              <a:t>‹#›</a:t>
            </a:fld>
            <a:endParaRPr lang="en-US"/>
          </a:p>
        </p:txBody>
      </p:sp>
    </p:spTree>
    <p:extLst>
      <p:ext uri="{BB962C8B-B14F-4D97-AF65-F5344CB8AC3E}">
        <p14:creationId xmlns:p14="http://schemas.microsoft.com/office/powerpoint/2010/main" val="205291827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4" pos="2520">
          <p15:clr>
            <a:srgbClr val="FBAE40"/>
          </p15:clr>
        </p15:guide>
        <p15:guide id="5" pos="2784">
          <p15:clr>
            <a:srgbClr val="FBAE40"/>
          </p15:clr>
        </p15:guide>
        <p15:guide id="6" pos="4872">
          <p15:clr>
            <a:srgbClr val="FBAE40"/>
          </p15:clr>
        </p15:guide>
        <p15:guide id="7" pos="5160">
          <p15:clr>
            <a:srgbClr val="FBAE40"/>
          </p15:clr>
        </p15:guide>
        <p15:guide id="9" orient="horz" pos="720">
          <p15:clr>
            <a:srgbClr val="FBAE40"/>
          </p15:clr>
        </p15:guide>
        <p15:guide id="10" orient="horz" pos="840">
          <p15:clr>
            <a:srgbClr val="FBAE40"/>
          </p15:clr>
        </p15:guide>
        <p15:guide id="11" orient="horz" pos="288">
          <p15:clr>
            <a:srgbClr val="FBAE40"/>
          </p15:clr>
        </p15:guide>
        <p15:guide id="12" orient="horz" pos="3888">
          <p15:clr>
            <a:srgbClr val="FBAE40"/>
          </p15:clr>
        </p15:guide>
        <p15:guide id="13" pos="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630541" y="6341317"/>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1676" y="6001509"/>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2148" y="600150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B444-CDFF-448F-A29F-1B2F175C3A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389E8A-188C-44A3-A900-BDC5A2CCA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B480C6-BF17-41A3-A9BE-BBE972A3A445}"/>
              </a:ext>
            </a:extLst>
          </p:cNvPr>
          <p:cNvSpPr>
            <a:spLocks noGrp="1"/>
          </p:cNvSpPr>
          <p:nvPr>
            <p:ph type="dt" sz="half" idx="10"/>
          </p:nvPr>
        </p:nvSpPr>
        <p:spPr/>
        <p:txBody>
          <a:bodyPr/>
          <a:lstStyle/>
          <a:p>
            <a:fld id="{FD7F4DBB-CBA3-42B2-BA5A-152E646B106B}" type="datetimeFigureOut">
              <a:rPr lang="en-US" smtClean="0"/>
              <a:t>10/15/2021</a:t>
            </a:fld>
            <a:endParaRPr lang="en-US"/>
          </a:p>
        </p:txBody>
      </p:sp>
      <p:sp>
        <p:nvSpPr>
          <p:cNvPr id="5" name="Footer Placeholder 4">
            <a:extLst>
              <a:ext uri="{FF2B5EF4-FFF2-40B4-BE49-F238E27FC236}">
                <a16:creationId xmlns:a16="http://schemas.microsoft.com/office/drawing/2014/main" id="{D5C5837F-93A2-45D5-9D4F-30C1710A2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552AE-6A58-434B-9137-4C3154F1C8F3}"/>
              </a:ext>
            </a:extLst>
          </p:cNvPr>
          <p:cNvSpPr>
            <a:spLocks noGrp="1"/>
          </p:cNvSpPr>
          <p:nvPr>
            <p:ph type="sldNum" sz="quarter" idx="12"/>
          </p:nvPr>
        </p:nvSpPr>
        <p:spPr/>
        <p:txBody>
          <a:bodyPr/>
          <a:lstStyle/>
          <a:p>
            <a:fld id="{DB05FA67-78B7-43AA-8997-461556678810}" type="slidenum">
              <a:rPr lang="en-US" smtClean="0"/>
              <a:t>‹#›</a:t>
            </a:fld>
            <a:endParaRPr lang="en-US"/>
          </a:p>
        </p:txBody>
      </p:sp>
    </p:spTree>
    <p:extLst>
      <p:ext uri="{BB962C8B-B14F-4D97-AF65-F5344CB8AC3E}">
        <p14:creationId xmlns:p14="http://schemas.microsoft.com/office/powerpoint/2010/main" val="62039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microsoft.com/office/2007/relationships/hdphoto" Target="../media/hdphoto1.wdp"/><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12.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8"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66" r:id="rId3"/>
    <p:sldLayoutId id="2147485119" r:id="rId4"/>
    <p:sldLayoutId id="2147485167" r:id="rId5"/>
    <p:sldLayoutId id="2147485169" r:id="rId6"/>
    <p:sldLayoutId id="2147485170" r:id="rId7"/>
    <p:sldLayoutId id="2147485168" r:id="rId8"/>
    <p:sldLayoutId id="2147485183"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15D314-2E6A-44D5-A4C3-5E04D70E6040}"/>
              </a:ext>
            </a:extLst>
          </p:cNvPr>
          <p:cNvSpPr/>
          <p:nvPr userDrawn="1"/>
        </p:nvSpPr>
        <p:spPr>
          <a:xfrm flipV="1">
            <a:off x="0" y="6484776"/>
            <a:ext cx="12192000" cy="405452"/>
          </a:xfrm>
          <a:prstGeom prst="rect">
            <a:avLst/>
          </a:prstGeom>
          <a:solidFill>
            <a:srgbClr val="293C4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4570FD-B58A-4F0E-BD35-E5B4507DA654}"/>
              </a:ext>
            </a:extLst>
          </p:cNvPr>
          <p:cNvSpPr/>
          <p:nvPr userDrawn="1"/>
        </p:nvSpPr>
        <p:spPr>
          <a:xfrm flipV="1">
            <a:off x="0" y="0"/>
            <a:ext cx="12192000" cy="914400"/>
          </a:xfrm>
          <a:prstGeom prst="rect">
            <a:avLst/>
          </a:prstGeom>
          <a:solidFill>
            <a:srgbClr val="293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FF89BCC-49D4-4982-BE30-4CAB3ED84DD1}"/>
              </a:ext>
            </a:extLst>
          </p:cNvPr>
          <p:cNvPicPr>
            <a:picLocks noChangeAspect="1"/>
          </p:cNvPicPr>
          <p:nvPr userDrawn="1"/>
        </p:nvPicPr>
        <p:blipFill>
          <a:blip r:embed="rId12"/>
          <a:stretch>
            <a:fillRect/>
          </a:stretch>
        </p:blipFill>
        <p:spPr>
          <a:xfrm>
            <a:off x="9502140" y="332861"/>
            <a:ext cx="2103120" cy="248679"/>
          </a:xfrm>
          <a:prstGeom prst="rect">
            <a:avLst/>
          </a:prstGeom>
        </p:spPr>
      </p:pic>
      <p:sp>
        <p:nvSpPr>
          <p:cNvPr id="11" name="TextBox 10">
            <a:extLst>
              <a:ext uri="{FF2B5EF4-FFF2-40B4-BE49-F238E27FC236}">
                <a16:creationId xmlns:a16="http://schemas.microsoft.com/office/drawing/2014/main" id="{FDFD4B47-CA25-4BB4-8829-5140AF676D7A}"/>
              </a:ext>
            </a:extLst>
          </p:cNvPr>
          <p:cNvSpPr txBox="1"/>
          <p:nvPr userDrawn="1"/>
        </p:nvSpPr>
        <p:spPr>
          <a:xfrm>
            <a:off x="7414260" y="6540764"/>
            <a:ext cx="4191000" cy="293476"/>
          </a:xfrm>
          <a:prstGeom prst="rect">
            <a:avLst/>
          </a:prstGeom>
        </p:spPr>
        <p:txBody>
          <a:bodyPr vert="horz" wrap="square" lIns="0" tIns="45720" rIns="0" bIns="45720" rtlCol="0" anchor="t">
            <a:noAutofit/>
          </a:bodyPr>
          <a:lstStyle/>
          <a:p>
            <a:pPr algn="r"/>
            <a:r>
              <a:rPr lang="en-US" sz="1200" cap="all" baseline="0">
                <a:solidFill>
                  <a:schemeClr val="bg1"/>
                </a:solidFill>
                <a:latin typeface="Gotham Book" pitchFamily="50" charset="0"/>
                <a:cs typeface="Gotham Book" pitchFamily="50" charset="0"/>
              </a:rPr>
              <a:t>Software Intelligence for Digital Leaders</a:t>
            </a:r>
          </a:p>
        </p:txBody>
      </p:sp>
      <p:sp>
        <p:nvSpPr>
          <p:cNvPr id="2" name="Title Placeholder 1"/>
          <p:cNvSpPr>
            <a:spLocks noGrp="1"/>
          </p:cNvSpPr>
          <p:nvPr>
            <p:ph type="title"/>
          </p:nvPr>
        </p:nvSpPr>
        <p:spPr>
          <a:xfrm>
            <a:off x="586740" y="257146"/>
            <a:ext cx="8719630" cy="400110"/>
          </a:xfrm>
          <a:prstGeom prst="rect">
            <a:avLst/>
          </a:prstGeom>
        </p:spPr>
        <p:txBody>
          <a:bodyPr vert="horz" lIns="91440" tIns="45720" rIns="91440" bIns="45720" rtlCol="0" anchor="t">
            <a:noAutofit/>
          </a:bodyPr>
          <a:lstStyle/>
          <a:p>
            <a:r>
              <a:rPr lang="en-US"/>
              <a:t>Click to edit Master title style</a:t>
            </a:r>
          </a:p>
        </p:txBody>
      </p:sp>
      <p:sp>
        <p:nvSpPr>
          <p:cNvPr id="5" name="Footer Placeholder 4"/>
          <p:cNvSpPr>
            <a:spLocks noGrp="1"/>
          </p:cNvSpPr>
          <p:nvPr>
            <p:ph type="ftr" sz="quarter" idx="3"/>
          </p:nvPr>
        </p:nvSpPr>
        <p:spPr>
          <a:xfrm>
            <a:off x="1093304" y="6484776"/>
            <a:ext cx="3021496" cy="405451"/>
          </a:xfrm>
          <a:prstGeom prst="rect">
            <a:avLst/>
          </a:prstGeom>
        </p:spPr>
        <p:txBody>
          <a:bodyPr vert="horz" lIns="91440" tIns="45720" rIns="91440" bIns="45720" rtlCol="0" anchor="ctr"/>
          <a:lstStyle>
            <a:lvl1pPr algn="l">
              <a:defRPr sz="1200">
                <a:solidFill>
                  <a:schemeClr val="bg1"/>
                </a:solidFill>
                <a:latin typeface="+mn-lt"/>
              </a:defRPr>
            </a:lvl1pPr>
          </a:lstStyle>
          <a:p>
            <a:r>
              <a:rPr lang="en-US">
                <a:ea typeface="Arial" charset="0"/>
                <a:cs typeface="Arial" charset="0"/>
              </a:rPr>
              <a:t>CAST Confidential</a:t>
            </a:r>
            <a:endParaRPr lang="en-US"/>
          </a:p>
        </p:txBody>
      </p:sp>
      <p:sp>
        <p:nvSpPr>
          <p:cNvPr id="6" name="Slide Number Placeholder 5"/>
          <p:cNvSpPr>
            <a:spLocks noGrp="1"/>
          </p:cNvSpPr>
          <p:nvPr>
            <p:ph type="sldNum" sz="quarter" idx="4"/>
          </p:nvPr>
        </p:nvSpPr>
        <p:spPr>
          <a:xfrm>
            <a:off x="0" y="6484776"/>
            <a:ext cx="1093304" cy="405452"/>
          </a:xfrm>
          <a:prstGeom prst="rect">
            <a:avLst/>
          </a:prstGeom>
        </p:spPr>
        <p:txBody>
          <a:bodyPr vert="horz" lIns="91440" tIns="45720" rIns="91440" bIns="45720" rtlCol="0" anchor="ctr"/>
          <a:lstStyle>
            <a:lvl1pPr algn="ctr">
              <a:defRPr sz="1200">
                <a:solidFill>
                  <a:schemeClr val="bg1"/>
                </a:solidFill>
              </a:defRPr>
            </a:lvl1pPr>
          </a:lstStyle>
          <a:p>
            <a:fld id="{82A741BF-3B2B-D247-8C55-2CB6AFEF6FBF}" type="slidenum">
              <a:rPr lang="en-US" smtClean="0"/>
              <a:pPr/>
              <a:t>‹#›</a:t>
            </a:fld>
            <a:endParaRPr lang="en-US"/>
          </a:p>
        </p:txBody>
      </p:sp>
      <p:sp>
        <p:nvSpPr>
          <p:cNvPr id="8" name="Text Placeholder 7"/>
          <p:cNvSpPr>
            <a:spLocks noGrp="1"/>
          </p:cNvSpPr>
          <p:nvPr>
            <p:ph type="body" idx="1"/>
          </p:nvPr>
        </p:nvSpPr>
        <p:spPr>
          <a:xfrm>
            <a:off x="586740" y="1331134"/>
            <a:ext cx="10995660" cy="48207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Date Placeholder 3">
            <a:extLst>
              <a:ext uri="{FF2B5EF4-FFF2-40B4-BE49-F238E27FC236}">
                <a16:creationId xmlns:a16="http://schemas.microsoft.com/office/drawing/2014/main" id="{2090997A-00C8-466C-8FE1-4FDB18045ECD}"/>
              </a:ext>
            </a:extLst>
          </p:cNvPr>
          <p:cNvSpPr>
            <a:spLocks noGrp="1"/>
          </p:cNvSpPr>
          <p:nvPr>
            <p:ph type="dt" sz="half" idx="2"/>
          </p:nvPr>
        </p:nvSpPr>
        <p:spPr>
          <a:xfrm>
            <a:off x="4114800" y="6484776"/>
            <a:ext cx="3299460" cy="405452"/>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254583749"/>
      </p:ext>
    </p:extLst>
  </p:cSld>
  <p:clrMap bg1="lt1" tx1="dk1" bg2="lt2" tx2="dk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Lst>
  <p:hf hdr="0" dt="0"/>
  <p:txStyles>
    <p:titleStyle>
      <a:lvl1pPr algn="l" defTabSz="914400" rtl="0" eaLnBrk="1" latinLnBrk="0" hangingPunct="1">
        <a:lnSpc>
          <a:spcPct val="90000"/>
        </a:lnSpc>
        <a:spcBef>
          <a:spcPct val="0"/>
        </a:spcBef>
        <a:buNone/>
        <a:defRPr sz="3000" b="1" kern="1200">
          <a:solidFill>
            <a:schemeClr val="bg1"/>
          </a:solidFill>
          <a:latin typeface="+mj-lt"/>
          <a:ea typeface="+mj-ea"/>
          <a:cs typeface="+mj-cs"/>
        </a:defRPr>
      </a:lvl1pPr>
    </p:titleStyle>
    <p:bodyStyle>
      <a:lvl1pPr marL="285750" indent="-285750" algn="l" defTabSz="4572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1pPr>
      <a:lvl2pPr marL="685800" indent="-228600" algn="l" defTabSz="457200" rtl="0" eaLnBrk="1" latinLnBrk="0" hangingPunct="1">
        <a:lnSpc>
          <a:spcPct val="100000"/>
        </a:lnSpc>
        <a:spcBef>
          <a:spcPts val="600"/>
        </a:spcBef>
        <a:buFont typeface="Arial" panose="020B0604020202020204" pitchFamily="34" charset="0"/>
        <a:buChar char="−"/>
        <a:defRPr sz="1800" kern="1200">
          <a:solidFill>
            <a:schemeClr val="tx1"/>
          </a:solidFill>
          <a:latin typeface="+mn-lt"/>
          <a:ea typeface="+mn-ea"/>
          <a:cs typeface="+mn-cs"/>
        </a:defRPr>
      </a:lvl2pPr>
      <a:lvl3pPr marL="1143000" indent="-228600" algn="l" defTabSz="457200" rtl="0" eaLnBrk="1" latinLnBrk="0" hangingPunct="1">
        <a:lnSpc>
          <a:spcPct val="100000"/>
        </a:lnSpc>
        <a:spcBef>
          <a:spcPts val="600"/>
        </a:spcBef>
        <a:buFont typeface="Courier New" panose="02070309020205020404" pitchFamily="49" charset="0"/>
        <a:buChar char="o"/>
        <a:defRPr sz="1800" kern="1200">
          <a:solidFill>
            <a:schemeClr val="tx1"/>
          </a:solidFill>
          <a:latin typeface="+mn-lt"/>
          <a:ea typeface="+mn-ea"/>
          <a:cs typeface="+mn-cs"/>
        </a:defRPr>
      </a:lvl3pPr>
      <a:lvl4pPr marL="1600200" indent="-228600" algn="l" defTabSz="457200" rtl="0" eaLnBrk="1" latinLnBrk="0" hangingPunct="1">
        <a:lnSpc>
          <a:spcPct val="100000"/>
        </a:lnSpc>
        <a:spcBef>
          <a:spcPts val="6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457200" rtl="0" eaLnBrk="1" latinLnBrk="0" hangingPunct="1">
        <a:lnSpc>
          <a:spcPct val="100000"/>
        </a:lnSpc>
        <a:spcBef>
          <a:spcPts val="6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4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C3237C-BDFD-4C81-BED7-B30D0EFFD896}"/>
              </a:ext>
            </a:extLst>
          </p:cNvPr>
          <p:cNvPicPr>
            <a:picLocks noChangeAspect="1"/>
          </p:cNvPicPr>
          <p:nvPr userDrawn="1"/>
        </p:nvPicPr>
        <p:blipFill>
          <a:blip r:embed="rId23">
            <a:duotone>
              <a:schemeClr val="bg2">
                <a:shade val="45000"/>
                <a:satMod val="135000"/>
              </a:schemeClr>
              <a:prstClr val="white"/>
            </a:duotone>
            <a:extLst>
              <a:ext uri="{BEBA8EAE-BF5A-486C-A8C5-ECC9F3942E4B}">
                <a14:imgProps xmlns:a14="http://schemas.microsoft.com/office/drawing/2010/main">
                  <a14:imgLayer r:embed="rId24">
                    <a14:imgEffect>
                      <a14:saturation sat="0"/>
                    </a14:imgEffect>
                    <a14:imgEffect>
                      <a14:brightnessContrast contrast="40000"/>
                    </a14:imgEffect>
                  </a14:imgLayer>
                </a14:imgProps>
              </a:ext>
            </a:extLst>
          </a:blip>
          <a:stretch>
            <a:fillRect/>
          </a:stretch>
        </p:blipFill>
        <p:spPr>
          <a:xfrm>
            <a:off x="0" y="0"/>
            <a:ext cx="12192002" cy="6858000"/>
          </a:xfrm>
          <a:prstGeom prst="rect">
            <a:avLst/>
          </a:prstGeom>
        </p:spPr>
      </p:pic>
      <p:sp>
        <p:nvSpPr>
          <p:cNvPr id="2" name="Title Placeholder 1">
            <a:extLst>
              <a:ext uri="{FF2B5EF4-FFF2-40B4-BE49-F238E27FC236}">
                <a16:creationId xmlns:a16="http://schemas.microsoft.com/office/drawing/2014/main" id="{87E10BDC-AA20-44FF-A2BB-21231F219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6DB78B-CDFA-477D-8FFE-499A7E9A6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8F74D-B261-4F5E-B659-0057E51D3A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fld id="{FD7F4DBB-CBA3-42B2-BA5A-152E646B106B}" type="datetimeFigureOut">
              <a:rPr lang="en-US" smtClean="0"/>
              <a:pPr/>
              <a:t>10/15/2021</a:t>
            </a:fld>
            <a:endParaRPr lang="en-US"/>
          </a:p>
        </p:txBody>
      </p:sp>
      <p:sp>
        <p:nvSpPr>
          <p:cNvPr id="5" name="Footer Placeholder 4">
            <a:extLst>
              <a:ext uri="{FF2B5EF4-FFF2-40B4-BE49-F238E27FC236}">
                <a16:creationId xmlns:a16="http://schemas.microsoft.com/office/drawing/2014/main" id="{F572C6BE-C2F4-43F7-976A-B9CD2208C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 2018 | CAST - Confidential.</a:t>
            </a:r>
          </a:p>
        </p:txBody>
      </p:sp>
      <p:sp>
        <p:nvSpPr>
          <p:cNvPr id="6" name="Slide Number Placeholder 5">
            <a:extLst>
              <a:ext uri="{FF2B5EF4-FFF2-40B4-BE49-F238E27FC236}">
                <a16:creationId xmlns:a16="http://schemas.microsoft.com/office/drawing/2014/main" id="{BE7568CB-4E33-4525-8870-BC27B1AA3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fld id="{DB05FA67-78B7-43AA-8997-461556678810}" type="slidenum">
              <a:rPr lang="en-US" smtClean="0"/>
              <a:pPr/>
              <a:t>‹#›</a:t>
            </a:fld>
            <a:endParaRPr lang="en-US"/>
          </a:p>
        </p:txBody>
      </p:sp>
    </p:spTree>
    <p:extLst>
      <p:ext uri="{BB962C8B-B14F-4D97-AF65-F5344CB8AC3E}">
        <p14:creationId xmlns:p14="http://schemas.microsoft.com/office/powerpoint/2010/main" val="1589573294"/>
      </p:ext>
    </p:extLst>
  </p:cSld>
  <p:clrMap bg1="lt1" tx1="dk1" bg2="lt2" tx2="dk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6.jpeg"/><Relationship Id="rId3" Type="http://schemas.openxmlformats.org/officeDocument/2006/relationships/image" Target="../media/image29.png"/><Relationship Id="rId7" Type="http://schemas.openxmlformats.org/officeDocument/2006/relationships/diagramQuickStyle" Target="../diagrams/quickStyle1.xml"/><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Layout" Target="../diagrams/layout1.xml"/><Relationship Id="rId11" Type="http://schemas.openxmlformats.org/officeDocument/2006/relationships/image" Target="../media/image14.png"/><Relationship Id="rId5" Type="http://schemas.openxmlformats.org/officeDocument/2006/relationships/diagramData" Target="../diagrams/data1.xml"/><Relationship Id="rId10" Type="http://schemas.openxmlformats.org/officeDocument/2006/relationships/hyperlink" Target="https://cwe.mitre.org/data/definitions/20.html" TargetMode="External"/><Relationship Id="rId4" Type="http://schemas.microsoft.com/office/2007/relationships/hdphoto" Target="../media/hdphoto4.wdp"/><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jpeg"/><Relationship Id="rId7" Type="http://schemas.openxmlformats.org/officeDocument/2006/relationships/diagramColors" Target="../diagrams/colors2.xml"/><Relationship Id="rId12"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QuickStyle" Target="../diagrams/quickStyle2.xml"/><Relationship Id="rId11" Type="http://schemas.openxmlformats.org/officeDocument/2006/relationships/image" Target="../media/image15.png"/><Relationship Id="rId5" Type="http://schemas.openxmlformats.org/officeDocument/2006/relationships/diagramLayout" Target="../diagrams/layout2.xml"/><Relationship Id="rId10" Type="http://schemas.openxmlformats.org/officeDocument/2006/relationships/image" Target="../media/image14.png"/><Relationship Id="rId4" Type="http://schemas.openxmlformats.org/officeDocument/2006/relationships/diagramData" Target="../diagrams/data2.xml"/><Relationship Id="rId9" Type="http://schemas.openxmlformats.org/officeDocument/2006/relationships/hyperlink" Target="https://cwe.mitre.org/data/definitions/284.htm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ssociÃ©e">
            <a:extLst>
              <a:ext uri="{FF2B5EF4-FFF2-40B4-BE49-F238E27FC236}">
                <a16:creationId xmlns:a16="http://schemas.microsoft.com/office/drawing/2014/main" id="{D2623389-B68E-4E4B-933C-54068F7AB1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6BED9D-7AF1-43EB-B31D-6C5396FDBBD8}"/>
              </a:ext>
            </a:extLst>
          </p:cNvPr>
          <p:cNvSpPr/>
          <p:nvPr/>
        </p:nvSpPr>
        <p:spPr>
          <a:xfrm>
            <a:off x="1714501" y="2164702"/>
            <a:ext cx="6407796" cy="680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r>
              <a:rPr lang="en-US" sz="2400"/>
              <a:t>Global Wealth &amp; Asset Management</a:t>
            </a:r>
            <a:endParaRPr lang="en-US" sz="2400">
              <a:ea typeface="+mn-lt"/>
              <a:cs typeface="+mn-lt"/>
            </a:endParaRPr>
          </a:p>
        </p:txBody>
      </p:sp>
      <p:sp>
        <p:nvSpPr>
          <p:cNvPr id="8" name="Rectangle 7">
            <a:extLst>
              <a:ext uri="{FF2B5EF4-FFF2-40B4-BE49-F238E27FC236}">
                <a16:creationId xmlns:a16="http://schemas.microsoft.com/office/drawing/2014/main" id="{93D053E8-2077-4B77-8756-08DEA17C48A8}"/>
              </a:ext>
            </a:extLst>
          </p:cNvPr>
          <p:cNvSpPr/>
          <p:nvPr/>
        </p:nvSpPr>
        <p:spPr>
          <a:xfrm>
            <a:off x="1977655" y="2845108"/>
            <a:ext cx="10214345" cy="11677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lgn="r"/>
            <a:r>
              <a:rPr lang="en-US" sz="2800" dirty="0">
                <a:solidFill>
                  <a:schemeClr val="bg1"/>
                </a:solidFill>
                <a:latin typeface="Open Sans Light" panose="020B0306030504020204" pitchFamily="34" charset="0"/>
                <a:ea typeface="Open Sans Extrabold" panose="020B0906030804020204" pitchFamily="34" charset="0"/>
                <a:cs typeface="Open Sans Extrabold" panose="020B0906030804020204" pitchFamily="34" charset="0"/>
              </a:rPr>
              <a:t>Highlight Application Assessments – SCA and Cloud Results</a:t>
            </a:r>
            <a:endParaRPr lang="en-US"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0">
            <a:extLst>
              <a:ext uri="{FF2B5EF4-FFF2-40B4-BE49-F238E27FC236}">
                <a16:creationId xmlns:a16="http://schemas.microsoft.com/office/drawing/2014/main" id="{1EE31446-1A4B-49D9-A7A3-A76616F9264B}"/>
              </a:ext>
            </a:extLst>
          </p:cNvPr>
          <p:cNvSpPr/>
          <p:nvPr/>
        </p:nvSpPr>
        <p:spPr>
          <a:xfrm>
            <a:off x="9675846" y="4012892"/>
            <a:ext cx="2516154" cy="633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lgn="r"/>
            <a:r>
              <a:rPr lang="en-US" sz="20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{month} {year}</a:t>
            </a:r>
          </a:p>
        </p:txBody>
      </p:sp>
      <p:grpSp>
        <p:nvGrpSpPr>
          <p:cNvPr id="9" name="Group 8">
            <a:extLst>
              <a:ext uri="{FF2B5EF4-FFF2-40B4-BE49-F238E27FC236}">
                <a16:creationId xmlns:a16="http://schemas.microsoft.com/office/drawing/2014/main" id="{D9D69F6E-4B1E-47CF-B55F-F8536A038861}"/>
              </a:ext>
            </a:extLst>
          </p:cNvPr>
          <p:cNvGrpSpPr/>
          <p:nvPr/>
        </p:nvGrpSpPr>
        <p:grpSpPr>
          <a:xfrm>
            <a:off x="162065" y="6117468"/>
            <a:ext cx="2574745" cy="649064"/>
            <a:chOff x="2979910" y="5949517"/>
            <a:chExt cx="2574745" cy="649064"/>
          </a:xfrm>
        </p:grpSpPr>
        <p:pic>
          <p:nvPicPr>
            <p:cNvPr id="10" name="Picture 9">
              <a:extLst>
                <a:ext uri="{FF2B5EF4-FFF2-40B4-BE49-F238E27FC236}">
                  <a16:creationId xmlns:a16="http://schemas.microsoft.com/office/drawing/2014/main" id="{2B9CEAC9-65DF-4A78-AE3A-644E4643D2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9910" y="5949517"/>
              <a:ext cx="2574743" cy="304444"/>
            </a:xfrm>
            <a:prstGeom prst="rect">
              <a:avLst/>
            </a:prstGeom>
          </p:spPr>
        </p:pic>
        <p:sp>
          <p:nvSpPr>
            <p:cNvPr id="12" name="TextBox 11">
              <a:extLst>
                <a:ext uri="{FF2B5EF4-FFF2-40B4-BE49-F238E27FC236}">
                  <a16:creationId xmlns:a16="http://schemas.microsoft.com/office/drawing/2014/main" id="{73A751BF-FD8F-4DB8-B1C7-BE429402D30A}"/>
                </a:ext>
              </a:extLst>
            </p:cNvPr>
            <p:cNvSpPr txBox="1"/>
            <p:nvPr/>
          </p:nvSpPr>
          <p:spPr>
            <a:xfrm>
              <a:off x="2979911" y="6344665"/>
              <a:ext cx="2574744" cy="253916"/>
            </a:xfrm>
            <a:prstGeom prst="rect">
              <a:avLst/>
            </a:prstGeom>
            <a:noFill/>
          </p:spPr>
          <p:txBody>
            <a:bodyPr wrap="none" rtlCol="0">
              <a:spAutoFit/>
            </a:bodyPr>
            <a:lstStyle/>
            <a:p>
              <a:r>
                <a:rPr lang="en-US" sz="10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Software Intelligence for Digital Leaders</a:t>
              </a:r>
            </a:p>
          </p:txBody>
        </p:sp>
      </p:grpSp>
    </p:spTree>
    <p:extLst>
      <p:ext uri="{BB962C8B-B14F-4D97-AF65-F5344CB8AC3E}">
        <p14:creationId xmlns:p14="http://schemas.microsoft.com/office/powerpoint/2010/main" val="37709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idx="4294967295"/>
          </p:nvPr>
        </p:nvSpPr>
        <p:spPr>
          <a:xfrm>
            <a:off x="0" y="417513"/>
            <a:ext cx="11010900" cy="331787"/>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20" name="Title 1">
            <a:extLst>
              <a:ext uri="{FF2B5EF4-FFF2-40B4-BE49-F238E27FC236}">
                <a16:creationId xmlns:a16="http://schemas.microsoft.com/office/drawing/2014/main" id="{9A4D8DBA-0DAC-4A1D-ADDD-6A9299703758}"/>
              </a:ext>
            </a:extLst>
          </p:cNvPr>
          <p:cNvSpPr txBox="1">
            <a:spLocks/>
          </p:cNvSpPr>
          <p:nvPr/>
        </p:nvSpPr>
        <p:spPr>
          <a:xfrm>
            <a:off x="571140" y="376603"/>
            <a:ext cx="1103686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dirty="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a16="http://schemas.microsoft.com/office/drawing/2014/main" id="{ACEF2488-9044-40E3-BA1A-229973A0824D}"/>
              </a:ext>
            </a:extLst>
          </p:cNvPr>
          <p:cNvSpPr>
            <a:spLocks noGrp="1"/>
          </p:cNvSpPr>
          <p:nvPr>
            <p:ph type="ftr" sz="quarter" idx="11"/>
          </p:nvPr>
        </p:nvSpPr>
        <p:spPr/>
        <p:txBody>
          <a:bodyPr/>
          <a:lstStyle/>
          <a:p>
            <a:r>
              <a:rPr lang="en-US"/>
              <a:t>CAST Confidential </a:t>
            </a:r>
          </a:p>
        </p:txBody>
      </p:sp>
      <p:sp>
        <p:nvSpPr>
          <p:cNvPr id="2" name="CWE-Findings">
            <a:extLst>
              <a:ext uri="{FF2B5EF4-FFF2-40B4-BE49-F238E27FC236}">
                <a16:creationId xmlns:a16="http://schemas.microsoft.com/office/drawing/2014/main" id="{D8AE7D4C-EC41-47B5-8C0F-05DF86952A17}"/>
              </a:ext>
            </a:extLst>
          </p:cNvPr>
          <p:cNvSpPr>
            <a:spLocks noGrp="1"/>
          </p:cNvSpPr>
          <p:nvPr>
            <p:ph idx="4294967295"/>
          </p:nvPr>
        </p:nvSpPr>
        <p:spPr>
          <a:xfrm>
            <a:off x="404408" y="619125"/>
            <a:ext cx="10665229" cy="2776145"/>
          </a:xfrm>
        </p:spPr>
        <p:txBody>
          <a:bodyPr wrap="square">
            <a:spAutoFit/>
          </a:bodyPr>
          <a:lstStyle/>
          <a:p>
            <a:pPr marL="0" indent="0">
              <a:buNone/>
            </a:pPr>
            <a:r>
              <a:rPr lang="en-US" sz="2000" dirty="0">
                <a:latin typeface="Arial" panose="020B0604020202020204" pitchFamily="34" charset="0"/>
                <a:cs typeface="Arial" panose="020B0604020202020204" pitchFamily="34" charset="0"/>
              </a:rPr>
              <a:t>Findings</a:t>
            </a:r>
          </a:p>
          <a:p>
            <a:pPr lvl="1"/>
            <a:r>
              <a:rPr lang="en-US" sz="1600" dirty="0">
                <a:latin typeface="Arial" panose="020B0604020202020204" pitchFamily="34" charset="0"/>
                <a:cs typeface="Arial" panose="020B0604020202020204" pitchFamily="34" charset="0"/>
              </a:rPr>
              <a:t>Found {crit-</a:t>
            </a:r>
            <a:r>
              <a:rPr lang="en-US" sz="1600" dirty="0" err="1">
                <a:latin typeface="Arial" panose="020B0604020202020204" pitchFamily="34" charset="0"/>
                <a:cs typeface="Arial" panose="020B0604020202020204" pitchFamily="34" charset="0"/>
              </a:rPr>
              <a:t>cves</a:t>
            </a:r>
            <a:r>
              <a:rPr lang="en-US" sz="1600" dirty="0">
                <a:latin typeface="Arial" panose="020B0604020202020204" pitchFamily="34" charset="0"/>
                <a:cs typeface="Arial" panose="020B0604020202020204" pitchFamily="34" charset="0"/>
              </a:rPr>
              <a:t>} critical vulnerabilities and exposures (CVE) related to use of {</a:t>
            </a:r>
            <a:r>
              <a:rPr lang="en-US" sz="1600" dirty="0" err="1">
                <a:latin typeface="Arial" panose="020B0604020202020204" pitchFamily="34" charset="0"/>
                <a:cs typeface="Arial" panose="020B0604020202020204" pitchFamily="34" charset="0"/>
              </a:rPr>
              <a:t>cmpnt</a:t>
            </a:r>
            <a:r>
              <a:rPr lang="en-US" sz="1600" dirty="0">
                <a:latin typeface="Arial" panose="020B0604020202020204" pitchFamily="34" charset="0"/>
                <a:cs typeface="Arial" panose="020B0604020202020204" pitchFamily="34" charset="0"/>
              </a:rPr>
              <a:t>-tot} components in {crit-</a:t>
            </a:r>
            <a:r>
              <a:rPr lang="en-US" sz="1600" dirty="0" err="1">
                <a:latin typeface="Arial" panose="020B0604020202020204" pitchFamily="34" charset="0"/>
                <a:cs typeface="Arial" panose="020B0604020202020204" pitchFamily="34" charset="0"/>
              </a:rPr>
              <a:t>appls</a:t>
            </a:r>
            <a:r>
              <a:rPr lang="en-US" sz="1600" dirty="0">
                <a:latin typeface="Arial" panose="020B0604020202020204" pitchFamily="34" charset="0"/>
                <a:cs typeface="Arial" panose="020B0604020202020204" pitchFamily="34" charset="0"/>
              </a:rPr>
              <a:t>} applications ({app-list}).</a:t>
            </a:r>
          </a:p>
          <a:p>
            <a:pPr lvl="1"/>
            <a:endParaRPr lang="en-US" sz="1400" dirty="0"/>
          </a:p>
          <a:p>
            <a:pPr marL="914400" lvl="2" indent="0">
              <a:buNone/>
            </a:pPr>
            <a:endParaRPr lang="en-US" sz="1600" dirty="0"/>
          </a:p>
          <a:p>
            <a:pPr marL="0" indent="0">
              <a:buNone/>
            </a:pPr>
            <a:r>
              <a:rPr lang="en-US" sz="2000" dirty="0">
                <a:latin typeface="Arial" panose="020B0604020202020204" pitchFamily="34" charset="0"/>
                <a:cs typeface="Arial" panose="020B0604020202020204" pitchFamily="34" charset="0"/>
              </a:rPr>
              <a:t>Recommendations</a:t>
            </a:r>
            <a:r>
              <a:rPr lang="en-US" sz="2000" dirty="0"/>
              <a:t> </a:t>
            </a:r>
          </a:p>
          <a:p>
            <a:pPr lvl="1"/>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group:component</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component_name</a:t>
            </a:r>
            <a:r>
              <a:rPr lang="en-US" sz="1600" dirty="0">
                <a:latin typeface="Arial" panose="020B0604020202020204" pitchFamily="34" charset="0"/>
                <a:cs typeface="Arial" panose="020B0604020202020204" pitchFamily="34" charset="0"/>
              </a:rPr>
              <a:t>} is in use by {</a:t>
            </a:r>
            <a:r>
              <a:rPr lang="en-US" sz="1600" dirty="0" err="1">
                <a:latin typeface="Arial" panose="020B0604020202020204" pitchFamily="34" charset="0"/>
                <a:cs typeface="Arial" panose="020B0604020202020204" pitchFamily="34" charset="0"/>
              </a:rPr>
              <a:t>component_app_use</a:t>
            </a:r>
            <a:r>
              <a:rPr lang="en-US" sz="1600" dirty="0">
                <a:latin typeface="Arial" panose="020B0604020202020204" pitchFamily="34" charset="0"/>
                <a:cs typeface="Arial" panose="020B0604020202020204" pitchFamily="34" charset="0"/>
              </a:rPr>
              <a:t>} applications ({</a:t>
            </a:r>
            <a:r>
              <a:rPr lang="en-US" sz="1600" dirty="0" err="1">
                <a:latin typeface="Arial" panose="020B0604020202020204" pitchFamily="34" charset="0"/>
                <a:cs typeface="Arial" panose="020B0604020202020204" pitchFamily="34" charset="0"/>
              </a:rPr>
              <a:t>component_app_list</a:t>
            </a:r>
            <a:r>
              <a:rPr lang="en-US" sz="1600" dirty="0">
                <a:latin typeface="Arial" panose="020B0604020202020204" pitchFamily="34" charset="0"/>
                <a:cs typeface="Arial" panose="020B0604020202020204" pitchFamily="34" charset="0"/>
              </a:rPr>
              <a:t>}), containing {</a:t>
            </a:r>
            <a:r>
              <a:rPr lang="en-US" sz="1600" dirty="0" err="1">
                <a:latin typeface="Arial" panose="020B0604020202020204" pitchFamily="34" charset="0"/>
                <a:cs typeface="Arial" panose="020B0604020202020204" pitchFamily="34" charset="0"/>
              </a:rPr>
              <a:t>component_crit_cve</a:t>
            </a:r>
            <a:r>
              <a:rPr lang="en-US" sz="1600" dirty="0">
                <a:latin typeface="Arial" panose="020B0604020202020204" pitchFamily="34" charset="0"/>
                <a:cs typeface="Arial" panose="020B0604020202020204" pitchFamily="34" charset="0"/>
              </a:rPr>
              <a:t>} critical vulnerability.</a:t>
            </a:r>
            <a:r>
              <a:rPr lang="en-US" sz="1600" dirty="0">
                <a:latin typeface="Arial"/>
              </a:rPr>
              <a:t> The version in use, {</a:t>
            </a:r>
            <a:r>
              <a:rPr lang="en-US" sz="1600" dirty="0" err="1">
                <a:latin typeface="Arial"/>
              </a:rPr>
              <a:t>current_version</a:t>
            </a:r>
            <a:r>
              <a:rPr lang="en-US" sz="1600" dirty="0">
                <a:latin typeface="Arial"/>
              </a:rPr>
              <a:t>} was released in {</a:t>
            </a:r>
            <a:r>
              <a:rPr lang="en-US" sz="1600" dirty="0" err="1">
                <a:latin typeface="Arial"/>
              </a:rPr>
              <a:t>current_version_release_date</a:t>
            </a:r>
            <a:r>
              <a:rPr lang="en-US" sz="1600" dirty="0">
                <a:latin typeface="Arial"/>
              </a:rPr>
              <a:t>}, the latest version {</a:t>
            </a:r>
            <a:r>
              <a:rPr lang="en-US" sz="1600" dirty="0" err="1">
                <a:latin typeface="Arial"/>
              </a:rPr>
              <a:t>latest_version</a:t>
            </a:r>
            <a:r>
              <a:rPr lang="en-US" sz="1600" dirty="0">
                <a:latin typeface="Arial"/>
              </a:rPr>
              <a:t>} released on {</a:t>
            </a:r>
            <a:r>
              <a:rPr lang="en-US" sz="1600" dirty="0" err="1">
                <a:latin typeface="Arial"/>
              </a:rPr>
              <a:t>latest_version_release_date</a:t>
            </a:r>
            <a:r>
              <a:rPr lang="en-US" sz="1600">
                <a:latin typeface="Arial"/>
              </a:rPr>
              <a:t>} </a:t>
            </a:r>
            <a:r>
              <a:rPr lang="en-US" sz="1600" dirty="0">
                <a:latin typeface="Arial"/>
              </a:rPr>
              <a:t>contains no known vulnerabilities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group:component</a:t>
            </a:r>
            <a:r>
              <a:rPr lang="en-US" sz="16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109C078F-4A2C-4FF6-AAC3-59228A5EDE14}"/>
              </a:ext>
            </a:extLst>
          </p:cNvPr>
          <p:cNvSpPr txBox="1"/>
          <p:nvPr/>
        </p:nvSpPr>
        <p:spPr>
          <a:xfrm>
            <a:off x="1122363" y="1397118"/>
            <a:ext cx="10106404" cy="989158"/>
          </a:xfrm>
          <a:prstGeom prst="rect">
            <a:avLst/>
          </a:prstGeom>
          <a:noFill/>
        </p:spPr>
        <p:txBody>
          <a:bodyPr wrap="square" numCol="2" rtlCol="0">
            <a:noAutofit/>
          </a:bodyPr>
          <a:lstStyle/>
          <a:p>
            <a:pPr marL="285750" indent="-285750">
              <a:buFont typeface="Courier New" panose="02070309020205020404" pitchFamily="49" charset="0"/>
              <a:buChar char="­"/>
            </a:pP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cmpnt</a:t>
            </a:r>
            <a:r>
              <a:rPr lang="en-US" sz="1400" dirty="0">
                <a:latin typeface="Arial" panose="020B0604020202020204" pitchFamily="34" charset="0"/>
                <a:cs typeface="Arial" panose="020B0604020202020204" pitchFamily="34" charset="0"/>
              </a:rPr>
              <a:t>-list}</a:t>
            </a:r>
          </a:p>
        </p:txBody>
      </p:sp>
      <p:sp>
        <p:nvSpPr>
          <p:cNvPr id="11" name="TextBox 10">
            <a:extLst>
              <a:ext uri="{FF2B5EF4-FFF2-40B4-BE49-F238E27FC236}">
                <a16:creationId xmlns:a16="http://schemas.microsoft.com/office/drawing/2014/main" id="{9ACDB034-0473-4093-A34D-F0BEA70A5C80}"/>
              </a:ext>
            </a:extLst>
          </p:cNvPr>
          <p:cNvSpPr txBox="1"/>
          <p:nvPr/>
        </p:nvSpPr>
        <p:spPr>
          <a:xfrm>
            <a:off x="5672624" y="83850"/>
            <a:ext cx="6120580" cy="461665"/>
          </a:xfrm>
          <a:prstGeom prst="rect">
            <a:avLst/>
          </a:prstGeom>
          <a:noFill/>
        </p:spPr>
        <p:txBody>
          <a:bodyPr wrap="square">
            <a:spAutoFit/>
          </a:bodyPr>
          <a:lstStyle/>
          <a:p>
            <a:pPr algn="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cwe</a:t>
            </a:r>
            <a:r>
              <a:rPr lang="en-US" sz="2400" dirty="0">
                <a:latin typeface="Arial" panose="020B0604020202020204" pitchFamily="34" charset="0"/>
                <a:cs typeface="Arial" panose="020B0604020202020204" pitchFamily="34" charset="0"/>
              </a:rPr>
              <a:t>-id}: Findings &amp; Recommendation</a:t>
            </a:r>
          </a:p>
        </p:txBody>
      </p:sp>
    </p:spTree>
    <p:extLst>
      <p:ext uri="{BB962C8B-B14F-4D97-AF65-F5344CB8AC3E}">
        <p14:creationId xmlns:p14="http://schemas.microsoft.com/office/powerpoint/2010/main" val="358428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we_detail_table">
            <a:extLst>
              <a:ext uri="{FF2B5EF4-FFF2-40B4-BE49-F238E27FC236}">
                <a16:creationId xmlns:a16="http://schemas.microsoft.com/office/drawing/2014/main" id="{AC264645-1550-4E59-AB2D-783602F3B5DD}"/>
              </a:ext>
            </a:extLst>
          </p:cNvPr>
          <p:cNvGraphicFramePr>
            <a:graphicFrameLocks/>
          </p:cNvGraphicFramePr>
          <p:nvPr>
            <p:extLst>
              <p:ext uri="{D42A27DB-BD31-4B8C-83A1-F6EECF244321}">
                <p14:modId xmlns:p14="http://schemas.microsoft.com/office/powerpoint/2010/main" val="397257307"/>
              </p:ext>
            </p:extLst>
          </p:nvPr>
        </p:nvGraphicFramePr>
        <p:xfrm>
          <a:off x="304800" y="503238"/>
          <a:ext cx="11738636" cy="50816766"/>
        </p:xfrm>
        <a:graphic>
          <a:graphicData uri="http://schemas.openxmlformats.org/drawingml/2006/table">
            <a:tbl>
              <a:tblPr firstRow="1" bandRow="1">
                <a:tableStyleId>{7E9639D4-E3E2-4D34-9284-5A2195B3D0D7}</a:tableStyleId>
              </a:tblPr>
              <a:tblGrid>
                <a:gridCol w="1337187">
                  <a:extLst>
                    <a:ext uri="{9D8B030D-6E8A-4147-A177-3AD203B41FA5}">
                      <a16:colId xmlns:a16="http://schemas.microsoft.com/office/drawing/2014/main" val="205416155"/>
                    </a:ext>
                  </a:extLst>
                </a:gridCol>
                <a:gridCol w="5763897">
                  <a:extLst>
                    <a:ext uri="{9D8B030D-6E8A-4147-A177-3AD203B41FA5}">
                      <a16:colId xmlns:a16="http://schemas.microsoft.com/office/drawing/2014/main" val="1335655382"/>
                    </a:ext>
                  </a:extLst>
                </a:gridCol>
                <a:gridCol w="579694">
                  <a:extLst>
                    <a:ext uri="{9D8B030D-6E8A-4147-A177-3AD203B41FA5}">
                      <a16:colId xmlns:a16="http://schemas.microsoft.com/office/drawing/2014/main" val="4020462411"/>
                    </a:ext>
                  </a:extLst>
                </a:gridCol>
                <a:gridCol w="579694">
                  <a:extLst>
                    <a:ext uri="{9D8B030D-6E8A-4147-A177-3AD203B41FA5}">
                      <a16:colId xmlns:a16="http://schemas.microsoft.com/office/drawing/2014/main" val="1277073579"/>
                    </a:ext>
                  </a:extLst>
                </a:gridCol>
                <a:gridCol w="579694">
                  <a:extLst>
                    <a:ext uri="{9D8B030D-6E8A-4147-A177-3AD203B41FA5}">
                      <a16:colId xmlns:a16="http://schemas.microsoft.com/office/drawing/2014/main" val="2580728177"/>
                    </a:ext>
                  </a:extLst>
                </a:gridCol>
                <a:gridCol w="579694">
                  <a:extLst>
                    <a:ext uri="{9D8B030D-6E8A-4147-A177-3AD203B41FA5}">
                      <a16:colId xmlns:a16="http://schemas.microsoft.com/office/drawing/2014/main" val="3794864035"/>
                    </a:ext>
                  </a:extLst>
                </a:gridCol>
                <a:gridCol w="579694">
                  <a:extLst>
                    <a:ext uri="{9D8B030D-6E8A-4147-A177-3AD203B41FA5}">
                      <a16:colId xmlns:a16="http://schemas.microsoft.com/office/drawing/2014/main" val="529645"/>
                    </a:ext>
                  </a:extLst>
                </a:gridCol>
                <a:gridCol w="579694">
                  <a:extLst>
                    <a:ext uri="{9D8B030D-6E8A-4147-A177-3AD203B41FA5}">
                      <a16:colId xmlns:a16="http://schemas.microsoft.com/office/drawing/2014/main" val="3278571499"/>
                    </a:ext>
                  </a:extLst>
                </a:gridCol>
                <a:gridCol w="579694">
                  <a:extLst>
                    <a:ext uri="{9D8B030D-6E8A-4147-A177-3AD203B41FA5}">
                      <a16:colId xmlns:a16="http://schemas.microsoft.com/office/drawing/2014/main" val="871954958"/>
                    </a:ext>
                  </a:extLst>
                </a:gridCol>
                <a:gridCol w="579694">
                  <a:extLst>
                    <a:ext uri="{9D8B030D-6E8A-4147-A177-3AD203B41FA5}">
                      <a16:colId xmlns:a16="http://schemas.microsoft.com/office/drawing/2014/main" val="839812812"/>
                    </a:ext>
                  </a:extLst>
                </a:gridCol>
              </a:tblGrid>
              <a:tr h="548729">
                <a:tc>
                  <a:txBody>
                    <a:bodyPr/>
                    <a:lstStyle/>
                    <a:p>
                      <a:r>
                        <a:rPr lang="en-US" sz="1400" dirty="0"/>
                        <a:t>Component</a:t>
                      </a:r>
                      <a:endParaRPr lang="en-US" sz="1400" dirty="0">
                        <a:solidFill>
                          <a:schemeClr val="tx1"/>
                        </a:solidFill>
                        <a:latin typeface="+mn-lt"/>
                      </a:endParaRPr>
                    </a:p>
                  </a:txBody>
                  <a:tcPr/>
                </a:tc>
                <a:tc>
                  <a:txBody>
                    <a:bodyPr/>
                    <a:lstStyle/>
                    <a:p>
                      <a:r>
                        <a:rPr lang="en-US" sz="1400" dirty="0"/>
                        <a:t>Common Vulnerability and Exposure (CVE)</a:t>
                      </a:r>
                      <a:endParaRPr lang="en-US" sz="1400" dirty="0">
                        <a:solidFill>
                          <a:schemeClr val="tx1"/>
                        </a:solidFill>
                        <a:latin typeface="+mn-lt"/>
                      </a:endParaRPr>
                    </a:p>
                  </a:txBody>
                  <a:tcPr>
                    <a:lnR w="12700" cap="flat" cmpd="sng" algn="ctr">
                      <a:solidFill>
                        <a:schemeClr val="tx1"/>
                      </a:solidFill>
                      <a:prstDash val="sysDashDotDot"/>
                      <a:round/>
                      <a:headEnd type="none" w="med" len="med"/>
                      <a:tailEnd type="none" w="med" len="med"/>
                    </a:lnR>
                  </a:tcPr>
                </a:tc>
                <a:tc>
                  <a:txBody>
                    <a:bodyPr/>
                    <a:lstStyle/>
                    <a:p>
                      <a:pPr lvl="0" algn="ctr">
                        <a:buNone/>
                      </a:pPr>
                      <a:r>
                        <a:rPr lang="en-US" sz="1400" b="1" kern="1200" dirty="0">
                          <a:solidFill>
                            <a:schemeClr val="bg1"/>
                          </a:solidFill>
                          <a:latin typeface="+mn-lt"/>
                          <a:ea typeface="+mn-ea"/>
                          <a:cs typeface="+mn-cs"/>
                        </a:rPr>
                        <a:t>app1</a:t>
                      </a: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lang="en-US" sz="1400" b="1" kern="1200" dirty="0">
                          <a:solidFill>
                            <a:schemeClr val="bg1"/>
                          </a:solidFill>
                          <a:latin typeface="+mn-lt"/>
                          <a:ea typeface="+mn-ea"/>
                          <a:cs typeface="+mn-cs"/>
                        </a:rPr>
                        <a:t>app1</a:t>
                      </a: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lvl="0" algn="ctr">
                        <a:buNone/>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anchor="ctr">
                    <a:lnL w="12700" cap="flat" cmpd="sng" algn="ctr">
                      <a:solidFill>
                        <a:schemeClr val="tx1"/>
                      </a:solidFill>
                      <a:prstDash val="sysDashDotDot"/>
                      <a:round/>
                      <a:headEnd type="none" w="med" len="med"/>
                      <a:tailEnd type="none" w="med" len="med"/>
                    </a:lnL>
                  </a:tcPr>
                </a:tc>
                <a:tc>
                  <a:txBody>
                    <a:bodyPr/>
                    <a:lstStyle/>
                    <a:p>
                      <a:pPr algn="ctr" fontAlgn="b"/>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app1</a:t>
                      </a:r>
                      <a:endParaRPr lang="en-US" sz="1400" b="1" kern="1200" dirty="0">
                        <a:solidFill>
                          <a:schemeClr val="bg1"/>
                        </a:solidFill>
                        <a:latin typeface="+mn-lt"/>
                        <a:ea typeface="+mn-ea"/>
                        <a:cs typeface="+mn-cs"/>
                      </a:endParaRPr>
                    </a:p>
                  </a:txBody>
                  <a:tcPr marL="7620" marR="7620" marT="7620" marB="0" anchor="ctr"/>
                </a:tc>
                <a:extLst>
                  <a:ext uri="{0D108BD9-81ED-4DB2-BD59-A6C34878D82A}">
                    <a16:rowId xmlns:a16="http://schemas.microsoft.com/office/drawing/2014/main" val="3599908379"/>
                  </a:ext>
                </a:extLst>
              </a:tr>
              <a:tr h="941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598242650"/>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883993522"/>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082378021"/>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148446490"/>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123379478"/>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082717119"/>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864884036"/>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654382311"/>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82103268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639722164"/>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830471306"/>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414096890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4120571756"/>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361359538"/>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72580757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308682194"/>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242954242"/>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587512317"/>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867221059"/>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284727310"/>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189240821"/>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958175430"/>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26602058"/>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746243123"/>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25559084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460390999"/>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451081789"/>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54410231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149332953"/>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517808687"/>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393483427"/>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577054177"/>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406575393"/>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4174934801"/>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818705311"/>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094510795"/>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565559982"/>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1956216164"/>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940546578"/>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4288779186"/>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681146100"/>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754354778"/>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941408196"/>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2048277224"/>
                  </a:ext>
                </a:extLst>
              </a:tr>
              <a:tr h="1121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latin typeface="Arial" panose="020B0604020202020204" pitchFamily="34" charset="0"/>
                          <a:cs typeface="Arial" panose="020B0604020202020204" pitchFamily="34" charset="0"/>
                        </a:rPr>
                        <a:t>xxxxxxxxxxxxxxxxxxxxxxxxx</a:t>
                      </a:r>
                      <a:endParaRPr lang="en-US" sz="120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461963" marR="0" lvl="0" indent="-461963" algn="l" defTabSz="914400" rtl="0" eaLnBrk="1" fontAlgn="b" latinLnBrk="0" hangingPunct="1">
                        <a:lnSpc>
                          <a:spcPct val="100000"/>
                        </a:lnSpc>
                        <a:spcBef>
                          <a:spcPts val="300"/>
                        </a:spcBef>
                        <a:spcAft>
                          <a:spcPts val="0"/>
                        </a:spcAft>
                        <a:buClrTx/>
                        <a:buSzTx/>
                        <a:buFontTx/>
                        <a:buNone/>
                        <a:tabLst/>
                        <a:defRPr/>
                      </a:pPr>
                      <a:r>
                        <a:rPr lang="en-US" sz="1200" u="none" strike="noStrike" kern="1200" dirty="0">
                          <a:effectLst/>
                          <a:latin typeface="Arial" panose="020B0604020202020204" pitchFamily="34" charset="0"/>
                          <a:cs typeface="Arial" panose="020B0604020202020204" pitchFamily="34" charset="0"/>
                        </a:rPr>
                        <a:t>xxxxxxxxxxxxxxxxxxxxxxxxxxxxxxxxxxxxxxxxxxxxxxxxxxxxxxxxxxxxxxxxxxxxxxxxxxxxxxxxxxxxxxxxxxxxxxxxxxxxxxxxxxxxxxxxxxxxxxxxxxxxxxxxxxxxxxxxxxxxxxxxxxxxxxxxxxxxxxxxxxxxxxxxxxxxxxxxxxxxxxxxxxxxxx</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lnR w="12700" cap="flat" cmpd="sng" algn="ctr">
                      <a:solidFill>
                        <a:schemeClr val="tx1"/>
                      </a:solidFill>
                      <a:prstDash val="sysDashDotDot"/>
                      <a:round/>
                      <a:headEnd type="none" w="med" len="med"/>
                      <a:tailEnd type="none" w="med" len="med"/>
                    </a:lnR>
                  </a:tcPr>
                </a:tc>
                <a:tc>
                  <a:txBody>
                    <a:bodyPr/>
                    <a:lstStyle/>
                    <a:p>
                      <a:pPr algn="ctr"/>
                      <a:endParaRPr lang="en-US" sz="1200" dirty="0">
                        <a:latin typeface="Arial" panose="020B0604020202020204" pitchFamily="34" charset="0"/>
                        <a:cs typeface="Arial" panose="020B0604020202020204" pitchFamily="34" charset="0"/>
                      </a:endParaRPr>
                    </a:p>
                  </a:txBody>
                  <a:tcPr anchor="ctr">
                    <a:lnL w="12700" cap="flat" cmpd="sng" algn="ctr">
                      <a:solidFill>
                        <a:schemeClr val="tx1"/>
                      </a:solidFill>
                      <a:prstDash val="sysDashDotDot"/>
                      <a:round/>
                      <a:headEnd type="none" w="med" len="med"/>
                      <a:tailEnd type="none" w="med" len="med"/>
                    </a:lnL>
                  </a:tcPr>
                </a:tc>
                <a:extLst>
                  <a:ext uri="{0D108BD9-81ED-4DB2-BD59-A6C34878D82A}">
                    <a16:rowId xmlns:a16="http://schemas.microsoft.com/office/drawing/2014/main" val="394201709"/>
                  </a:ext>
                </a:extLst>
              </a:tr>
            </a:tbl>
          </a:graphicData>
        </a:graphic>
      </p:graphicFrame>
      <p:sp>
        <p:nvSpPr>
          <p:cNvPr id="9" name="Footer Placeholder 2">
            <a:extLst>
              <a:ext uri="{FF2B5EF4-FFF2-40B4-BE49-F238E27FC236}">
                <a16:creationId xmlns:a16="http://schemas.microsoft.com/office/drawing/2014/main" id="{43D74652-590E-454F-82FE-13D77C125950}"/>
              </a:ext>
            </a:extLst>
          </p:cNvPr>
          <p:cNvSpPr txBox="1">
            <a:spLocks/>
          </p:cNvSpPr>
          <p:nvPr/>
        </p:nvSpPr>
        <p:spPr>
          <a:xfrm>
            <a:off x="4161760" y="649490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CAST Confidential </a:t>
            </a:r>
          </a:p>
        </p:txBody>
      </p:sp>
      <p:pic>
        <p:nvPicPr>
          <p:cNvPr id="7" name="Graphic 6" descr="Bug">
            <a:extLst>
              <a:ext uri="{FF2B5EF4-FFF2-40B4-BE49-F238E27FC236}">
                <a16:creationId xmlns:a16="http://schemas.microsoft.com/office/drawing/2014/main" id="{A9852880-7E6B-4143-9F1E-5BA152E820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84320" y="1268135"/>
            <a:ext cx="355599" cy="324281"/>
          </a:xfrm>
          <a:prstGeom prst="rect">
            <a:avLst/>
          </a:prstGeom>
        </p:spPr>
      </p:pic>
      <p:sp>
        <p:nvSpPr>
          <p:cNvPr id="6" name="TextBox 5">
            <a:extLst>
              <a:ext uri="{FF2B5EF4-FFF2-40B4-BE49-F238E27FC236}">
                <a16:creationId xmlns:a16="http://schemas.microsoft.com/office/drawing/2014/main" id="{209F8C0F-138D-40C5-B71B-44AE84A8EE62}"/>
              </a:ext>
            </a:extLst>
          </p:cNvPr>
          <p:cNvSpPr txBox="1"/>
          <p:nvPr/>
        </p:nvSpPr>
        <p:spPr>
          <a:xfrm>
            <a:off x="5672624" y="83850"/>
            <a:ext cx="6120580" cy="461665"/>
          </a:xfrm>
          <a:prstGeom prst="rect">
            <a:avLst/>
          </a:prstGeom>
          <a:noFill/>
        </p:spPr>
        <p:txBody>
          <a:bodyPr wrap="square">
            <a:spAutoFit/>
          </a:bodyPr>
          <a:lstStyle/>
          <a:p>
            <a:pPr algn="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cwe</a:t>
            </a:r>
            <a:r>
              <a:rPr lang="en-US" sz="2400" dirty="0">
                <a:latin typeface="Arial" panose="020B0604020202020204" pitchFamily="34" charset="0"/>
                <a:cs typeface="Arial" panose="020B0604020202020204" pitchFamily="34" charset="0"/>
              </a:rPr>
              <a:t>-id}: </a:t>
            </a:r>
            <a:r>
              <a:rPr lang="en-US" sz="2400">
                <a:latin typeface="Arial" panose="020B0604020202020204" pitchFamily="34" charset="0"/>
                <a:cs typeface="Arial" panose="020B0604020202020204" pitchFamily="34" charset="0"/>
              </a:rPr>
              <a:t>CVE Details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4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asthighlight.com/wp-content/uploads/2016/01/testimonials_bg.jpg">
            <a:extLst>
              <a:ext uri="{FF2B5EF4-FFF2-40B4-BE49-F238E27FC236}">
                <a16:creationId xmlns:a16="http://schemas.microsoft.com/office/drawing/2014/main" id="{A63F2435-A7A5-499B-9A8F-3ADD718DC0D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897147"/>
            <a:ext cx="12192000" cy="558991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EEA07208-4C5F-444F-A086-88D5D20700DA}"/>
              </a:ext>
            </a:extLst>
          </p:cNvPr>
          <p:cNvGrpSpPr/>
          <p:nvPr/>
        </p:nvGrpSpPr>
        <p:grpSpPr>
          <a:xfrm>
            <a:off x="1032377" y="2142125"/>
            <a:ext cx="1864613" cy="1755401"/>
            <a:chOff x="6171114" y="3485290"/>
            <a:chExt cx="1864613" cy="1755401"/>
          </a:xfrm>
        </p:grpSpPr>
        <p:sp>
          <p:nvSpPr>
            <p:cNvPr id="26" name="TextBox 25">
              <a:extLst>
                <a:ext uri="{FF2B5EF4-FFF2-40B4-BE49-F238E27FC236}">
                  <a16:creationId xmlns:a16="http://schemas.microsoft.com/office/drawing/2014/main" id="{1BB3E025-9613-496C-B542-D8E15EC38FDA}"/>
                </a:ext>
              </a:extLst>
            </p:cNvPr>
            <p:cNvSpPr txBox="1"/>
            <p:nvPr/>
          </p:nvSpPr>
          <p:spPr>
            <a:xfrm>
              <a:off x="6171114" y="4717471"/>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Bold" panose="02000803030000020004" pitchFamily="2" charset="0"/>
                  <a:ea typeface="Gist Rough Upr Exbold Two Demo" panose="02060904020200000003" pitchFamily="18" charset="0"/>
                  <a:cs typeface="Gotham Book" pitchFamily="50" charset="0"/>
                </a:rPr>
                <a:t>Software 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Light" panose="02000603030000020004" pitchFamily="2" charset="0"/>
                  <a:ea typeface="+mn-ea"/>
                  <a:cs typeface="Gotham Book" pitchFamily="50" charset="0"/>
                </a:rPr>
                <a:t>Resiliency &amp; Agility</a:t>
              </a:r>
            </a:p>
          </p:txBody>
        </p:sp>
        <p:pic>
          <p:nvPicPr>
            <p:cNvPr id="27" name="Picture 8" descr="Image result for icon shield">
              <a:extLst>
                <a:ext uri="{FF2B5EF4-FFF2-40B4-BE49-F238E27FC236}">
                  <a16:creationId xmlns:a16="http://schemas.microsoft.com/office/drawing/2014/main" id="{868C2B9F-DF42-4FBE-B96A-9EFA67A4DE7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0945" y="3485290"/>
              <a:ext cx="1224951" cy="1224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EB736F5D-1CF7-4D2C-8256-EA2F2DF37EFA}"/>
              </a:ext>
            </a:extLst>
          </p:cNvPr>
          <p:cNvGrpSpPr/>
          <p:nvPr/>
        </p:nvGrpSpPr>
        <p:grpSpPr>
          <a:xfrm>
            <a:off x="5935689" y="2097602"/>
            <a:ext cx="2520242" cy="1755400"/>
            <a:chOff x="3119221" y="3485291"/>
            <a:chExt cx="2520242" cy="1755400"/>
          </a:xfrm>
        </p:grpSpPr>
        <p:sp>
          <p:nvSpPr>
            <p:cNvPr id="29" name="TextBox 28">
              <a:extLst>
                <a:ext uri="{FF2B5EF4-FFF2-40B4-BE49-F238E27FC236}">
                  <a16:creationId xmlns:a16="http://schemas.microsoft.com/office/drawing/2014/main" id="{38E8A9D7-6D2B-4C3B-A93C-B771FD8B65DD}"/>
                </a:ext>
              </a:extLst>
            </p:cNvPr>
            <p:cNvSpPr txBox="1"/>
            <p:nvPr/>
          </p:nvSpPr>
          <p:spPr>
            <a:xfrm>
              <a:off x="3119221" y="4717471"/>
              <a:ext cx="252024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Bold" panose="02000803030000020004" pitchFamily="2" charset="0"/>
                  <a:ea typeface="Gist Rough Upr Exbold Two Demo" panose="02060904020200000003" pitchFamily="18" charset="0"/>
                  <a:cs typeface="Gotham Book" pitchFamily="50" charset="0"/>
                </a:rPr>
                <a:t>Software Composition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Light" panose="02000603030000020004" pitchFamily="2" charset="0"/>
                  <a:ea typeface="+mn-ea"/>
                  <a:cs typeface="Gotham Book" pitchFamily="50" charset="0"/>
                </a:rPr>
                <a:t>OSS Vulnerabilities &amp; IP Risks </a:t>
              </a:r>
            </a:p>
          </p:txBody>
        </p:sp>
        <p:pic>
          <p:nvPicPr>
            <p:cNvPr id="30" name="Picture 12" descr="Image result for icon open source">
              <a:extLst>
                <a:ext uri="{FF2B5EF4-FFF2-40B4-BE49-F238E27FC236}">
                  <a16:creationId xmlns:a16="http://schemas.microsoft.com/office/drawing/2014/main" id="{DBCA766D-F95D-4AD8-B2F9-501866105FE2}"/>
                </a:ext>
              </a:extLst>
            </p:cNvPr>
            <p:cNvPicPr>
              <a:picLocks noChangeAspect="1" noChangeArrowheads="1"/>
            </p:cNvPicPr>
            <p:nvPr/>
          </p:nvPicPr>
          <p:blipFill rotWithShape="1">
            <a:blip r:embed="rId5" cstate="screen">
              <a:duotone>
                <a:prstClr val="black"/>
                <a:schemeClr val="accent5">
                  <a:tint val="45000"/>
                  <a:satMod val="400000"/>
                </a:schemeClr>
              </a:duotone>
              <a:extLst>
                <a:ext uri="{BEBA8EAE-BF5A-486C-A8C5-ECC9F3942E4B}">
                  <a14:imgProps xmlns:a14="http://schemas.microsoft.com/office/drawing/2010/main">
                    <a14:imgLayer r:embed="rId6">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t="-8167"/>
            <a:stretch/>
          </p:blipFill>
          <p:spPr bwMode="auto">
            <a:xfrm>
              <a:off x="3623176" y="3485291"/>
              <a:ext cx="1500826" cy="1157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F0495A4C-A0F0-47E2-9150-2D32255B95CA}"/>
              </a:ext>
            </a:extLst>
          </p:cNvPr>
          <p:cNvGrpSpPr/>
          <p:nvPr/>
        </p:nvGrpSpPr>
        <p:grpSpPr>
          <a:xfrm>
            <a:off x="8671933" y="2097601"/>
            <a:ext cx="2561920" cy="1755401"/>
            <a:chOff x="8718864" y="3485290"/>
            <a:chExt cx="2561920" cy="1755401"/>
          </a:xfrm>
        </p:grpSpPr>
        <p:sp>
          <p:nvSpPr>
            <p:cNvPr id="36" name="TextBox 35">
              <a:extLst>
                <a:ext uri="{FF2B5EF4-FFF2-40B4-BE49-F238E27FC236}">
                  <a16:creationId xmlns:a16="http://schemas.microsoft.com/office/drawing/2014/main" id="{8F46398F-3A77-4C82-B11A-8D926B4206CB}"/>
                </a:ext>
              </a:extLst>
            </p:cNvPr>
            <p:cNvSpPr txBox="1"/>
            <p:nvPr/>
          </p:nvSpPr>
          <p:spPr>
            <a:xfrm>
              <a:off x="8718864" y="4717471"/>
              <a:ext cx="256192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Bold" panose="02000803030000020004" pitchFamily="2" charset="0"/>
                  <a:ea typeface="Gist Rough Upr Exbold Two Demo" panose="02060904020200000003" pitchFamily="18" charset="0"/>
                  <a:cs typeface="Gotham Book" pitchFamily="50" charset="0"/>
                </a:rPr>
                <a:t>Private Data Detection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Light" panose="02000603030000020004" pitchFamily="2" charset="0"/>
                  <a:ea typeface="+mn-ea"/>
                  <a:cs typeface="Gotham Book" pitchFamily="50" charset="0"/>
                </a:rPr>
                <a:t>GDPR &amp; PII Patterns</a:t>
              </a:r>
            </a:p>
          </p:txBody>
        </p:sp>
        <p:pic>
          <p:nvPicPr>
            <p:cNvPr id="37" name="Picture 10" descr="Related image">
              <a:extLst>
                <a:ext uri="{FF2B5EF4-FFF2-40B4-BE49-F238E27FC236}">
                  <a16:creationId xmlns:a16="http://schemas.microsoft.com/office/drawing/2014/main" id="{A2D502B2-B785-44C3-8191-2933020CE42A}"/>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t="-11375"/>
            <a:stretch/>
          </p:blipFill>
          <p:spPr bwMode="auto">
            <a:xfrm>
              <a:off x="9479810" y="3485290"/>
              <a:ext cx="1034854" cy="11525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C0C1040D-A27F-4FE4-B577-06D3BC4DCD27}"/>
              </a:ext>
            </a:extLst>
          </p:cNvPr>
          <p:cNvGrpSpPr/>
          <p:nvPr/>
        </p:nvGrpSpPr>
        <p:grpSpPr>
          <a:xfrm>
            <a:off x="3468503" y="2185837"/>
            <a:ext cx="1943160" cy="1667978"/>
            <a:chOff x="963403" y="3572713"/>
            <a:chExt cx="1943160" cy="1667978"/>
          </a:xfrm>
        </p:grpSpPr>
        <p:sp>
          <p:nvSpPr>
            <p:cNvPr id="39" name="TextBox 38">
              <a:extLst>
                <a:ext uri="{FF2B5EF4-FFF2-40B4-BE49-F238E27FC236}">
                  <a16:creationId xmlns:a16="http://schemas.microsoft.com/office/drawing/2014/main" id="{B6006028-DC16-4A16-A36B-688CA01E4A9F}"/>
                </a:ext>
              </a:extLst>
            </p:cNvPr>
            <p:cNvSpPr txBox="1"/>
            <p:nvPr/>
          </p:nvSpPr>
          <p:spPr>
            <a:xfrm>
              <a:off x="963403" y="4717471"/>
              <a:ext cx="194316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Bold" panose="02000803030000020004" pitchFamily="2" charset="0"/>
                  <a:ea typeface="Gist Rough Upr Exbold Two Demo" panose="02060904020200000003" pitchFamily="18" charset="0"/>
                  <a:cs typeface="Gotham Book" pitchFamily="50" charset="0"/>
                </a:rPr>
                <a:t>Cloud Readiness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Light" panose="02000603030000020004" pitchFamily="2" charset="0"/>
                  <a:ea typeface="+mn-ea"/>
                  <a:cs typeface="Gotham Book" pitchFamily="50" charset="0"/>
                </a:rPr>
                <a:t>Roadblocks &amp; Boosters</a:t>
              </a:r>
            </a:p>
          </p:txBody>
        </p:sp>
        <p:pic>
          <p:nvPicPr>
            <p:cNvPr id="40" name="Picture 4" descr="Related image">
              <a:extLst>
                <a:ext uri="{FF2B5EF4-FFF2-40B4-BE49-F238E27FC236}">
                  <a16:creationId xmlns:a16="http://schemas.microsoft.com/office/drawing/2014/main" id="{6F8F8395-A9B1-48A9-A531-30CA47C160B3}"/>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221657" y="3572713"/>
              <a:ext cx="1426652" cy="101228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10824B98-3DAB-436F-9840-0D5A1D597B71}"/>
              </a:ext>
            </a:extLst>
          </p:cNvPr>
          <p:cNvSpPr/>
          <p:nvPr/>
        </p:nvSpPr>
        <p:spPr>
          <a:xfrm>
            <a:off x="2627582" y="5404822"/>
            <a:ext cx="6936835" cy="504946"/>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Gotham Book" pitchFamily="50" charset="0"/>
                <a:ea typeface="+mn-ea"/>
                <a:cs typeface="Gotham Book" pitchFamily="50" charset="0"/>
              </a:rPr>
              <a:t>SaaS – Simple to Use – Cost Effective – Non-Intrusive</a:t>
            </a:r>
            <a:endParaRPr kumimoji="0" lang="en-US" sz="2000" b="0" i="0" u="none" strike="noStrike" kern="1200" cap="none" spc="0" normalizeH="0" baseline="0" noProof="0">
              <a:ln>
                <a:noFill/>
              </a:ln>
              <a:solidFill>
                <a:srgbClr val="000000"/>
              </a:solidFill>
              <a:effectLst/>
              <a:uLnTx/>
              <a:uFillTx/>
              <a:latin typeface="Gotham Light"/>
              <a:ea typeface="+mn-ea"/>
              <a:cs typeface="+mn-cs"/>
            </a:endParaRPr>
          </a:p>
        </p:txBody>
      </p:sp>
      <p:sp>
        <p:nvSpPr>
          <p:cNvPr id="4" name="Rectangle: Rounded Corners 3">
            <a:extLst>
              <a:ext uri="{FF2B5EF4-FFF2-40B4-BE49-F238E27FC236}">
                <a16:creationId xmlns:a16="http://schemas.microsoft.com/office/drawing/2014/main" id="{4DE058A4-7823-4276-8C8B-4B3A0B6D80FB}"/>
              </a:ext>
            </a:extLst>
          </p:cNvPr>
          <p:cNvSpPr/>
          <p:nvPr/>
        </p:nvSpPr>
        <p:spPr>
          <a:xfrm>
            <a:off x="664701" y="1908710"/>
            <a:ext cx="10829925" cy="2733674"/>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otham Light"/>
              <a:ea typeface="+mn-ea"/>
              <a:cs typeface="+mn-cs"/>
            </a:endParaRPr>
          </a:p>
        </p:txBody>
      </p:sp>
      <p:sp>
        <p:nvSpPr>
          <p:cNvPr id="3" name="Rectangle: Rounded Corners 2">
            <a:extLst>
              <a:ext uri="{FF2B5EF4-FFF2-40B4-BE49-F238E27FC236}">
                <a16:creationId xmlns:a16="http://schemas.microsoft.com/office/drawing/2014/main" id="{C2CFBCB2-4B35-43EA-93E9-43A4CB130C88}"/>
              </a:ext>
            </a:extLst>
          </p:cNvPr>
          <p:cNvSpPr/>
          <p:nvPr/>
        </p:nvSpPr>
        <p:spPr>
          <a:xfrm>
            <a:off x="2251858" y="4230427"/>
            <a:ext cx="7574442" cy="789303"/>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Gotham Light"/>
                <a:ea typeface="+mn-ea"/>
                <a:cs typeface="+mn-cs"/>
              </a:rPr>
              <a:t>Application Portfolio Analysis</a:t>
            </a:r>
          </a:p>
        </p:txBody>
      </p:sp>
      <p:sp>
        <p:nvSpPr>
          <p:cNvPr id="23" name="Title 2">
            <a:extLst>
              <a:ext uri="{FF2B5EF4-FFF2-40B4-BE49-F238E27FC236}">
                <a16:creationId xmlns:a16="http://schemas.microsoft.com/office/drawing/2014/main" id="{46E316F4-3952-4799-8AE8-1616E932572A}"/>
              </a:ext>
            </a:extLst>
          </p:cNvPr>
          <p:cNvSpPr>
            <a:spLocks noGrp="1"/>
          </p:cNvSpPr>
          <p:nvPr>
            <p:ph type="title"/>
          </p:nvPr>
        </p:nvSpPr>
        <p:spPr/>
        <p:txBody>
          <a:bodyPr/>
          <a:lstStyle/>
          <a:p>
            <a:r>
              <a:rPr lang="en-US"/>
              <a:t>CAST Highlight Core Capabilities</a:t>
            </a:r>
          </a:p>
        </p:txBody>
      </p:sp>
      <p:sp>
        <p:nvSpPr>
          <p:cNvPr id="2" name="Rectangle: Rounded Corners 1">
            <a:extLst>
              <a:ext uri="{FF2B5EF4-FFF2-40B4-BE49-F238E27FC236}">
                <a16:creationId xmlns:a16="http://schemas.microsoft.com/office/drawing/2014/main" id="{9A1D641F-885B-4E2C-8F2D-DE045DD88F11}"/>
              </a:ext>
            </a:extLst>
          </p:cNvPr>
          <p:cNvSpPr/>
          <p:nvPr/>
        </p:nvSpPr>
        <p:spPr>
          <a:xfrm>
            <a:off x="5818110" y="2065858"/>
            <a:ext cx="2692912" cy="197171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otham Light"/>
              <a:ea typeface="+mn-ea"/>
              <a:cs typeface="+mn-cs"/>
            </a:endParaRPr>
          </a:p>
        </p:txBody>
      </p:sp>
    </p:spTree>
    <p:extLst>
      <p:ext uri="{BB962C8B-B14F-4D97-AF65-F5344CB8AC3E}">
        <p14:creationId xmlns:p14="http://schemas.microsoft.com/office/powerpoint/2010/main" val="32697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750"/>
                                        <p:tgtEl>
                                          <p:spTgt spid="3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childTnLst>
                                </p:cTn>
                              </p:par>
                            </p:childTnLst>
                          </p:cTn>
                        </p:par>
                        <p:par>
                          <p:cTn id="24" fill="hold">
                            <p:stCondLst>
                              <p:cond delay="325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par>
                          <p:cTn id="28" fill="hold">
                            <p:stCondLst>
                              <p:cond delay="4000"/>
                            </p:stCondLst>
                            <p:childTnLst>
                              <p:par>
                                <p:cTn id="29" presetID="10" presetClass="entr" presetSubtype="0" fill="hold" grpId="0" nodeType="afterEffect">
                                  <p:stCondLst>
                                    <p:cond delay="7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childTnLst>
                                </p:cTn>
                              </p:par>
                            </p:childTnLst>
                          </p:cTn>
                        </p:par>
                        <p:par>
                          <p:cTn id="32" fill="hold">
                            <p:stCondLst>
                              <p:cond delay="5500"/>
                            </p:stCondLst>
                            <p:childTnLst>
                              <p:par>
                                <p:cTn id="33" presetID="22" presetClass="entr" presetSubtype="4" fill="hold" grpId="0" nodeType="afterEffect">
                                  <p:stCondLst>
                                    <p:cond delay="200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3"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23D5-3FDA-49BA-A1F6-B4E966B97657}"/>
              </a:ext>
            </a:extLst>
          </p:cNvPr>
          <p:cNvSpPr>
            <a:spLocks noGrp="1"/>
          </p:cNvSpPr>
          <p:nvPr>
            <p:ph type="title"/>
          </p:nvPr>
        </p:nvSpPr>
        <p:spPr>
          <a:xfrm>
            <a:off x="609600" y="122467"/>
            <a:ext cx="8696770" cy="438593"/>
          </a:xfrm>
        </p:spPr>
        <p:txBody>
          <a:bodyPr>
            <a:normAutofit fontScale="90000"/>
          </a:bodyPr>
          <a:lstStyle/>
          <a:p>
            <a:r>
              <a:rPr lang="fr-FR" dirty="0" err="1"/>
              <a:t>What</a:t>
            </a:r>
            <a:r>
              <a:rPr lang="fr-FR" dirty="0"/>
              <a:t> </a:t>
            </a:r>
            <a:r>
              <a:rPr lang="fr-FR" dirty="0" err="1"/>
              <a:t>Makes</a:t>
            </a:r>
            <a:r>
              <a:rPr lang="fr-FR" dirty="0"/>
              <a:t> CAST Highlight SCA Unique?</a:t>
            </a:r>
            <a:endParaRPr lang="en-US" dirty="0"/>
          </a:p>
        </p:txBody>
      </p:sp>
      <p:sp>
        <p:nvSpPr>
          <p:cNvPr id="3" name="Footer Placeholder 2">
            <a:extLst>
              <a:ext uri="{FF2B5EF4-FFF2-40B4-BE49-F238E27FC236}">
                <a16:creationId xmlns:a16="http://schemas.microsoft.com/office/drawing/2014/main" id="{A07C9027-DD2B-4C08-9B37-579346A7B80F}"/>
              </a:ext>
            </a:extLst>
          </p:cNvPr>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CAST Confidential </a:t>
            </a:r>
          </a:p>
        </p:txBody>
      </p:sp>
      <p:pic>
        <p:nvPicPr>
          <p:cNvPr id="4" name="Picture 2" descr="Related image">
            <a:extLst>
              <a:ext uri="{FF2B5EF4-FFF2-40B4-BE49-F238E27FC236}">
                <a16:creationId xmlns:a16="http://schemas.microsoft.com/office/drawing/2014/main" id="{F08BB447-9FFC-49CF-A0E2-B9CAF71FE9B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32102" b="9187"/>
          <a:stretch/>
        </p:blipFill>
        <p:spPr bwMode="auto">
          <a:xfrm>
            <a:off x="0" y="613336"/>
            <a:ext cx="12192000" cy="58432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F70A349-5BD8-4E7D-84A7-FBEECFD5558A}"/>
              </a:ext>
            </a:extLst>
          </p:cNvPr>
          <p:cNvSpPr/>
          <p:nvPr/>
        </p:nvSpPr>
        <p:spPr>
          <a:xfrm>
            <a:off x="0" y="589280"/>
            <a:ext cx="12192000" cy="5843220"/>
          </a:xfrm>
          <a:prstGeom prst="rect">
            <a:avLst/>
          </a:prstGeom>
          <a:solidFill>
            <a:srgbClr val="37515F">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ce réservé du contenu 4">
            <a:extLst>
              <a:ext uri="{FF2B5EF4-FFF2-40B4-BE49-F238E27FC236}">
                <a16:creationId xmlns:a16="http://schemas.microsoft.com/office/drawing/2014/main" id="{70C015FE-46F3-4FED-BC1D-3603F4803982}"/>
              </a:ext>
            </a:extLst>
          </p:cNvPr>
          <p:cNvSpPr txBox="1">
            <a:spLocks/>
          </p:cNvSpPr>
          <p:nvPr/>
        </p:nvSpPr>
        <p:spPr>
          <a:xfrm>
            <a:off x="213579" y="880482"/>
            <a:ext cx="7577959" cy="53641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lumMod val="50000"/>
                    <a:lumOff val="50000"/>
                  </a:schemeClr>
                </a:solidFill>
                <a:latin typeface="Open Sans Light" panose="020B0306030504020204"/>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lumMod val="50000"/>
                    <a:lumOff val="50000"/>
                  </a:schemeClr>
                </a:solidFill>
                <a:latin typeface="Open Sans Light" panose="020B0306030504020204"/>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Open Sans Light" panose="020B0306030504020204"/>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lumMod val="50000"/>
                    <a:lumOff val="50000"/>
                  </a:schemeClr>
                </a:solidFill>
                <a:latin typeface="Open Sans Light" panose="020B0306030504020204"/>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50000"/>
                    <a:lumOff val="50000"/>
                  </a:schemeClr>
                </a:solidFill>
                <a:latin typeface="Open Sans Light" panose="020B0306030504020204"/>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itchFamily="34" charset="0"/>
              <a:buNone/>
              <a:tabLst/>
              <a:defRPr/>
            </a:pPr>
            <a:r>
              <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Open Sans Light" panose="020B0306030504020204"/>
                <a:ea typeface="+mn-ea"/>
                <a:cs typeface="+mn-cs"/>
              </a:rPr>
              <a:t>Actionable Technology Insights with Business Context</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Code scan data + Qualitative survey information</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Utilize Business Impact for more informed decision-making and prioritization of open-source risks</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Open-Source Safety measure aggregates vulnerability, license, and obsolescence risk into one score</a:t>
            </a:r>
          </a:p>
          <a:p>
            <a:pPr marL="0" marR="0" lvl="0" indent="0" algn="l" defTabSz="914400" rtl="0" eaLnBrk="1" fontAlgn="auto" latinLnBrk="0" hangingPunct="1">
              <a:lnSpc>
                <a:spcPct val="100000"/>
              </a:lnSpc>
              <a:spcBef>
                <a:spcPct val="20000"/>
              </a:spcBef>
              <a:spcAft>
                <a:spcPts val="900"/>
              </a:spcAft>
              <a:buClrTx/>
              <a:buSzTx/>
              <a:buFont typeface="Arial" pitchFamily="34" charset="0"/>
              <a:buNone/>
              <a:tabLst/>
              <a:defRPr/>
            </a:pPr>
            <a:endPar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Open Sans Light" panose="020B0306030504020204"/>
              <a:ea typeface="+mn-ea"/>
              <a:cs typeface="+mn-cs"/>
            </a:endParaRPr>
          </a:p>
          <a:p>
            <a:pPr marL="0" marR="0" lvl="0" indent="0" algn="l" defTabSz="914400" rtl="0" eaLnBrk="1" fontAlgn="auto" latinLnBrk="0" hangingPunct="1">
              <a:lnSpc>
                <a:spcPct val="100000"/>
              </a:lnSpc>
              <a:spcBef>
                <a:spcPct val="20000"/>
              </a:spcBef>
              <a:spcAft>
                <a:spcPts val="900"/>
              </a:spcAft>
              <a:buClrTx/>
              <a:buSzTx/>
              <a:buFont typeface="Arial" pitchFamily="34" charset="0"/>
              <a:buNone/>
              <a:tabLst/>
              <a:defRPr/>
            </a:pPr>
            <a:endPar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Open Sans Light" panose="020B0306030504020204"/>
              <a:ea typeface="+mn-ea"/>
              <a:cs typeface="+mn-cs"/>
            </a:endParaRPr>
          </a:p>
          <a:p>
            <a:pPr marL="0" marR="0" lvl="0" indent="0" algn="l" defTabSz="914400" rtl="0" eaLnBrk="1" fontAlgn="auto" latinLnBrk="0" hangingPunct="1">
              <a:lnSpc>
                <a:spcPct val="100000"/>
              </a:lnSpc>
              <a:spcBef>
                <a:spcPct val="20000"/>
              </a:spcBef>
              <a:spcAft>
                <a:spcPts val="900"/>
              </a:spcAft>
              <a:buClrTx/>
              <a:buSzTx/>
              <a:buFont typeface="Arial" pitchFamily="34" charset="0"/>
              <a:buNone/>
              <a:tabLst/>
              <a:defRPr/>
            </a:pPr>
            <a:r>
              <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Open Sans Light" panose="020B0306030504020204"/>
                <a:ea typeface="+mn-ea"/>
                <a:cs typeface="+mn-cs"/>
              </a:rPr>
              <a:t>Instant Visibility Deployed Simply</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Lightweight SaaS platform</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Onboard 100s of apps in a week</a:t>
            </a: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rPr>
              <a:t>Source code never leaves premises</a:t>
            </a:r>
          </a:p>
          <a:p>
            <a:pPr marL="457200" marR="0" lvl="1" indent="0" algn="l" defTabSz="914400" rtl="0" eaLnBrk="1" fontAlgn="auto" latinLnBrk="0" hangingPunct="1">
              <a:lnSpc>
                <a:spcPct val="100000"/>
              </a:lnSpc>
              <a:spcBef>
                <a:spcPct val="20000"/>
              </a:spcBef>
              <a:spcAft>
                <a:spcPts val="900"/>
              </a:spcAft>
              <a:buClrTx/>
              <a:buSzTx/>
              <a:buFont typeface="Arial" pitchFamily="34" charset="0"/>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endParaRPr>
          </a:p>
          <a:p>
            <a:pPr marL="742950" marR="0" lvl="1" indent="-285750" algn="l" defTabSz="914400" rtl="0" eaLnBrk="1" fontAlgn="auto" latinLnBrk="0" hangingPunct="1">
              <a:lnSpc>
                <a:spcPct val="100000"/>
              </a:lnSpc>
              <a:spcBef>
                <a:spcPct val="20000"/>
              </a:spcBef>
              <a:spcAft>
                <a:spcPts val="90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Light" panose="020B0306030504020204"/>
              <a:ea typeface="+mn-ea"/>
              <a:cs typeface="+mn-cs"/>
            </a:endParaRPr>
          </a:p>
        </p:txBody>
      </p:sp>
      <p:pic>
        <p:nvPicPr>
          <p:cNvPr id="7" name="Picture 6">
            <a:extLst>
              <a:ext uri="{FF2B5EF4-FFF2-40B4-BE49-F238E27FC236}">
                <a16:creationId xmlns:a16="http://schemas.microsoft.com/office/drawing/2014/main" id="{84269848-7622-49F7-911C-0FEA1B0668BA}"/>
              </a:ext>
            </a:extLst>
          </p:cNvPr>
          <p:cNvPicPr>
            <a:picLocks noChangeAspect="1"/>
          </p:cNvPicPr>
          <p:nvPr/>
        </p:nvPicPr>
        <p:blipFill>
          <a:blip r:embed="rId3"/>
          <a:stretch>
            <a:fillRect/>
          </a:stretch>
        </p:blipFill>
        <p:spPr>
          <a:xfrm>
            <a:off x="8524568" y="826802"/>
            <a:ext cx="3453853" cy="2821897"/>
          </a:xfrm>
          <a:prstGeom prst="rect">
            <a:avLst/>
          </a:prstGeom>
        </p:spPr>
      </p:pic>
      <p:pic>
        <p:nvPicPr>
          <p:cNvPr id="8" name="Picture 7">
            <a:extLst>
              <a:ext uri="{FF2B5EF4-FFF2-40B4-BE49-F238E27FC236}">
                <a16:creationId xmlns:a16="http://schemas.microsoft.com/office/drawing/2014/main" id="{BFCE2259-3662-4A9C-BB5E-F5A12838186F}"/>
              </a:ext>
            </a:extLst>
          </p:cNvPr>
          <p:cNvPicPr>
            <a:picLocks noChangeAspect="1"/>
          </p:cNvPicPr>
          <p:nvPr/>
        </p:nvPicPr>
        <p:blipFill rotWithShape="1">
          <a:blip r:embed="rId4"/>
          <a:srcRect l="2823"/>
          <a:stretch/>
        </p:blipFill>
        <p:spPr>
          <a:xfrm>
            <a:off x="4957985" y="3836535"/>
            <a:ext cx="7020436" cy="2408129"/>
          </a:xfrm>
          <a:prstGeom prst="rect">
            <a:avLst/>
          </a:prstGeom>
        </p:spPr>
      </p:pic>
    </p:spTree>
    <p:extLst>
      <p:ext uri="{BB962C8B-B14F-4D97-AF65-F5344CB8AC3E}">
        <p14:creationId xmlns:p14="http://schemas.microsoft.com/office/powerpoint/2010/main" val="261369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40D5-3F2F-448B-96C9-C91B1E010BFF}"/>
              </a:ext>
            </a:extLst>
          </p:cNvPr>
          <p:cNvSpPr>
            <a:spLocks noGrp="1"/>
          </p:cNvSpPr>
          <p:nvPr>
            <p:ph type="title" idx="4294967295"/>
          </p:nvPr>
        </p:nvSpPr>
        <p:spPr>
          <a:xfrm>
            <a:off x="2118048" y="0"/>
            <a:ext cx="10073952" cy="503853"/>
          </a:xfrm>
        </p:spPr>
        <p:txBody>
          <a:bodyPr>
            <a:normAutofit fontScale="90000"/>
          </a:bodyPr>
          <a:lstStyle/>
          <a:p>
            <a:r>
              <a:rPr lang="en-US"/>
              <a:t>Software Composition At A Glance</a:t>
            </a:r>
          </a:p>
        </p:txBody>
      </p:sp>
      <p:sp>
        <p:nvSpPr>
          <p:cNvPr id="3" name="Footer Placeholder 2">
            <a:extLst>
              <a:ext uri="{FF2B5EF4-FFF2-40B4-BE49-F238E27FC236}">
                <a16:creationId xmlns:a16="http://schemas.microsoft.com/office/drawing/2014/main" id="{20DA67FD-1607-4A0E-A7A0-DFDDD19B5952}"/>
              </a:ext>
            </a:extLst>
          </p:cNvPr>
          <p:cNvSpPr>
            <a:spLocks noGrp="1"/>
          </p:cNvSpPr>
          <p:nvPr>
            <p:ph type="ftr" sz="quarter" idx="11"/>
          </p:nvPr>
        </p:nvSpPr>
        <p:spPr/>
        <p:txBody>
          <a:bodyPr/>
          <a:lstStyle/>
          <a:p>
            <a:r>
              <a:rPr lang="en-US"/>
              <a:t>CAST Confidential </a:t>
            </a:r>
          </a:p>
        </p:txBody>
      </p:sp>
      <p:pic>
        <p:nvPicPr>
          <p:cNvPr id="6" name="Picture 5">
            <a:extLst>
              <a:ext uri="{FF2B5EF4-FFF2-40B4-BE49-F238E27FC236}">
                <a16:creationId xmlns:a16="http://schemas.microsoft.com/office/drawing/2014/main" id="{A38F0A20-36E2-4917-AFD6-93EDB4D995AF}"/>
              </a:ext>
            </a:extLst>
          </p:cNvPr>
          <p:cNvPicPr>
            <a:picLocks noChangeAspect="1"/>
          </p:cNvPicPr>
          <p:nvPr/>
        </p:nvPicPr>
        <p:blipFill rotWithShape="1">
          <a:blip r:embed="rId3"/>
          <a:srcRect l="5013" t="9084" r="5380" b="13515"/>
          <a:stretch/>
        </p:blipFill>
        <p:spPr>
          <a:xfrm>
            <a:off x="508418" y="443245"/>
            <a:ext cx="10887201" cy="1659751"/>
          </a:xfrm>
          <a:prstGeom prst="rect">
            <a:avLst/>
          </a:prstGeom>
        </p:spPr>
      </p:pic>
      <p:cxnSp>
        <p:nvCxnSpPr>
          <p:cNvPr id="7" name="Straight Connector 6">
            <a:extLst>
              <a:ext uri="{FF2B5EF4-FFF2-40B4-BE49-F238E27FC236}">
                <a16:creationId xmlns:a16="http://schemas.microsoft.com/office/drawing/2014/main" id="{2D2F3DD3-763B-4E65-8A39-1FE8477A38FF}"/>
              </a:ext>
            </a:extLst>
          </p:cNvPr>
          <p:cNvCxnSpPr>
            <a:cxnSpLocks/>
          </p:cNvCxnSpPr>
          <p:nvPr/>
        </p:nvCxnSpPr>
        <p:spPr>
          <a:xfrm>
            <a:off x="2026018" y="1924155"/>
            <a:ext cx="13590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E811A4-7FA0-40F1-8982-B272E9D61D67}"/>
              </a:ext>
            </a:extLst>
          </p:cNvPr>
          <p:cNvCxnSpPr>
            <a:cxnSpLocks/>
          </p:cNvCxnSpPr>
          <p:nvPr/>
        </p:nvCxnSpPr>
        <p:spPr>
          <a:xfrm>
            <a:off x="5066317" y="1924149"/>
            <a:ext cx="1628561" cy="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4C0C5A-4E5D-4840-B67C-0F283D747C56}"/>
              </a:ext>
            </a:extLst>
          </p:cNvPr>
          <p:cNvCxnSpPr>
            <a:cxnSpLocks/>
          </p:cNvCxnSpPr>
          <p:nvPr/>
        </p:nvCxnSpPr>
        <p:spPr>
          <a:xfrm>
            <a:off x="8095801" y="1924155"/>
            <a:ext cx="214852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0CD713D-C4E4-4C67-8A59-383A9AD9C128}"/>
              </a:ext>
            </a:extLst>
          </p:cNvPr>
          <p:cNvGrpSpPr/>
          <p:nvPr/>
        </p:nvGrpSpPr>
        <p:grpSpPr>
          <a:xfrm>
            <a:off x="644119" y="3344447"/>
            <a:ext cx="11341082" cy="3034073"/>
            <a:chOff x="433047" y="2832347"/>
            <a:chExt cx="11341082" cy="3223277"/>
          </a:xfrm>
        </p:grpSpPr>
        <p:grpSp>
          <p:nvGrpSpPr>
            <p:cNvPr id="20" name="Group 19">
              <a:extLst>
                <a:ext uri="{FF2B5EF4-FFF2-40B4-BE49-F238E27FC236}">
                  <a16:creationId xmlns:a16="http://schemas.microsoft.com/office/drawing/2014/main" id="{2F4DB782-C23C-4C3B-866F-281DA1D610D7}"/>
                </a:ext>
              </a:extLst>
            </p:cNvPr>
            <p:cNvGrpSpPr/>
            <p:nvPr/>
          </p:nvGrpSpPr>
          <p:grpSpPr>
            <a:xfrm>
              <a:off x="433047" y="2832347"/>
              <a:ext cx="11341082" cy="2926780"/>
              <a:chOff x="433047" y="2832347"/>
              <a:chExt cx="11341082" cy="2926780"/>
            </a:xfrm>
          </p:grpSpPr>
          <p:pic>
            <p:nvPicPr>
              <p:cNvPr id="4" name="Picture 3">
                <a:extLst>
                  <a:ext uri="{FF2B5EF4-FFF2-40B4-BE49-F238E27FC236}">
                    <a16:creationId xmlns:a16="http://schemas.microsoft.com/office/drawing/2014/main" id="{11947114-6417-4697-B6DA-43BB4693FC6C}"/>
                  </a:ext>
                </a:extLst>
              </p:cNvPr>
              <p:cNvPicPr>
                <a:picLocks noChangeAspect="1"/>
              </p:cNvPicPr>
              <p:nvPr/>
            </p:nvPicPr>
            <p:blipFill rotWithShape="1">
              <a:blip r:embed="rId4"/>
              <a:srcRect b="41890"/>
              <a:stretch/>
            </p:blipFill>
            <p:spPr>
              <a:xfrm>
                <a:off x="433047" y="5394002"/>
                <a:ext cx="11291494" cy="365125"/>
              </a:xfrm>
              <a:prstGeom prst="rect">
                <a:avLst/>
              </a:prstGeom>
              <a:ln w="3175">
                <a:noFill/>
              </a:ln>
            </p:spPr>
          </p:pic>
          <p:pic>
            <p:nvPicPr>
              <p:cNvPr id="5" name="Picture 4">
                <a:extLst>
                  <a:ext uri="{FF2B5EF4-FFF2-40B4-BE49-F238E27FC236}">
                    <a16:creationId xmlns:a16="http://schemas.microsoft.com/office/drawing/2014/main" id="{8B650F03-213E-4A9D-990E-8E01B8F0E6F5}"/>
                  </a:ext>
                </a:extLst>
              </p:cNvPr>
              <p:cNvPicPr>
                <a:picLocks noChangeAspect="1"/>
              </p:cNvPicPr>
              <p:nvPr/>
            </p:nvPicPr>
            <p:blipFill rotWithShape="1">
              <a:blip r:embed="rId5"/>
              <a:srcRect b="23414"/>
              <a:stretch/>
            </p:blipFill>
            <p:spPr>
              <a:xfrm>
                <a:off x="442879" y="2832347"/>
                <a:ext cx="11331250" cy="2573778"/>
              </a:xfrm>
              <a:prstGeom prst="rect">
                <a:avLst/>
              </a:prstGeom>
              <a:ln w="3175">
                <a:noFill/>
              </a:ln>
            </p:spPr>
          </p:pic>
        </p:grpSp>
        <p:sp>
          <p:nvSpPr>
            <p:cNvPr id="8" name="Rectangle 7">
              <a:extLst>
                <a:ext uri="{FF2B5EF4-FFF2-40B4-BE49-F238E27FC236}">
                  <a16:creationId xmlns:a16="http://schemas.microsoft.com/office/drawing/2014/main" id="{8657F0DD-27CC-42CA-905A-04F3D23972DB}"/>
                </a:ext>
              </a:extLst>
            </p:cNvPr>
            <p:cNvSpPr/>
            <p:nvPr/>
          </p:nvSpPr>
          <p:spPr>
            <a:xfrm>
              <a:off x="5311866" y="3565512"/>
              <a:ext cx="1108599" cy="189363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4237712-87E9-47C2-9D0F-CAA3BA5F2E39}"/>
                </a:ext>
              </a:extLst>
            </p:cNvPr>
            <p:cNvSpPr/>
            <p:nvPr/>
          </p:nvSpPr>
          <p:spPr>
            <a:xfrm>
              <a:off x="3174022" y="5210832"/>
              <a:ext cx="1653700" cy="844792"/>
            </a:xfrm>
            <a:prstGeom prst="rect">
              <a:avLst/>
            </a:prstGeom>
            <a:solidFill>
              <a:schemeClr val="tx1">
                <a:alpha val="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FA67F9-86C3-4F72-9771-C38B733E715B}"/>
                </a:ext>
              </a:extLst>
            </p:cNvPr>
            <p:cNvSpPr/>
            <p:nvPr/>
          </p:nvSpPr>
          <p:spPr>
            <a:xfrm>
              <a:off x="8999422" y="3821135"/>
              <a:ext cx="1244901" cy="2122466"/>
            </a:xfrm>
            <a:prstGeom prst="rect">
              <a:avLst/>
            </a:prstGeom>
            <a:solidFill>
              <a:schemeClr val="tx1">
                <a:alpha val="5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Connector: Elbow 14">
            <a:extLst>
              <a:ext uri="{FF2B5EF4-FFF2-40B4-BE49-F238E27FC236}">
                <a16:creationId xmlns:a16="http://schemas.microsoft.com/office/drawing/2014/main" id="{4B4EC189-9398-4754-A973-6F9D4707DE74}"/>
              </a:ext>
            </a:extLst>
          </p:cNvPr>
          <p:cNvCxnSpPr>
            <a:cxnSpLocks/>
            <a:endCxn id="12" idx="1"/>
          </p:cNvCxnSpPr>
          <p:nvPr/>
        </p:nvCxnSpPr>
        <p:spPr>
          <a:xfrm rot="16200000" flipH="1">
            <a:off x="8053350" y="4116990"/>
            <a:ext cx="1750836" cy="563451"/>
          </a:xfrm>
          <a:prstGeom prst="bentConnector2">
            <a:avLst/>
          </a:prstGeom>
          <a:ln w="19050">
            <a:tailEnd type="triangle"/>
          </a:ln>
        </p:spPr>
        <p:style>
          <a:lnRef idx="2">
            <a:schemeClr val="accent4"/>
          </a:lnRef>
          <a:fillRef idx="0">
            <a:schemeClr val="accent4"/>
          </a:fillRef>
          <a:effectRef idx="1">
            <a:schemeClr val="accent4"/>
          </a:effectRef>
          <a:fontRef idx="minor">
            <a:schemeClr val="tx1"/>
          </a:fontRef>
        </p:style>
      </p:cxnSp>
      <p:grpSp>
        <p:nvGrpSpPr>
          <p:cNvPr id="24" name="Group 23">
            <a:extLst>
              <a:ext uri="{FF2B5EF4-FFF2-40B4-BE49-F238E27FC236}">
                <a16:creationId xmlns:a16="http://schemas.microsoft.com/office/drawing/2014/main" id="{FDBBE50F-C0C6-4C74-9DE4-9FB84F054E81}"/>
              </a:ext>
            </a:extLst>
          </p:cNvPr>
          <p:cNvGrpSpPr/>
          <p:nvPr/>
        </p:nvGrpSpPr>
        <p:grpSpPr>
          <a:xfrm>
            <a:off x="1116783" y="2205408"/>
            <a:ext cx="3157043" cy="1281060"/>
            <a:chOff x="1116783" y="2235225"/>
            <a:chExt cx="3157043" cy="1187699"/>
          </a:xfrm>
        </p:grpSpPr>
        <p:sp>
          <p:nvSpPr>
            <p:cNvPr id="17" name="Rectangle 16">
              <a:extLst>
                <a:ext uri="{FF2B5EF4-FFF2-40B4-BE49-F238E27FC236}">
                  <a16:creationId xmlns:a16="http://schemas.microsoft.com/office/drawing/2014/main" id="{1D071E7B-4EE3-4615-8843-62B73977FAC9}"/>
                </a:ext>
              </a:extLst>
            </p:cNvPr>
            <p:cNvSpPr/>
            <p:nvPr/>
          </p:nvSpPr>
          <p:spPr>
            <a:xfrm>
              <a:off x="1131274" y="2312313"/>
              <a:ext cx="3128059" cy="1015663"/>
            </a:xfrm>
            <a:prstGeom prst="rect">
              <a:avLst/>
            </a:prstGeom>
          </p:spPr>
          <p:txBody>
            <a:bodyPr wrap="square">
              <a:spAutoFit/>
            </a:bodyPr>
            <a:lstStyle/>
            <a:p>
              <a:pPr algn="ctr"/>
              <a:r>
                <a:rPr lang="en-US" sz="1200">
                  <a:cs typeface="Dubai Light" panose="020B0303030403030204" pitchFamily="34" charset="-78"/>
                </a:rPr>
                <a:t>Open source is one of the major entry points for hackers. Highlight continuously identifies if the third-party components you’re using contain security vulnerabilities </a:t>
              </a:r>
            </a:p>
            <a:p>
              <a:pPr algn="ctr"/>
              <a:endParaRPr lang="en-US" sz="1200">
                <a:cs typeface="Dubai Light" panose="020B0303030403030204" pitchFamily="34" charset="-78"/>
              </a:endParaRPr>
            </a:p>
          </p:txBody>
        </p:sp>
        <p:sp>
          <p:nvSpPr>
            <p:cNvPr id="23" name="Rectangle 22">
              <a:extLst>
                <a:ext uri="{FF2B5EF4-FFF2-40B4-BE49-F238E27FC236}">
                  <a16:creationId xmlns:a16="http://schemas.microsoft.com/office/drawing/2014/main" id="{8D5567A8-F85C-4CAA-843C-D2B44934B606}"/>
                </a:ext>
              </a:extLst>
            </p:cNvPr>
            <p:cNvSpPr/>
            <p:nvPr/>
          </p:nvSpPr>
          <p:spPr>
            <a:xfrm>
              <a:off x="1116783" y="2235225"/>
              <a:ext cx="3157043" cy="11876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3AAEBDD-6A82-4A1D-923E-3BB974DF2E6D}"/>
              </a:ext>
            </a:extLst>
          </p:cNvPr>
          <p:cNvGrpSpPr/>
          <p:nvPr/>
        </p:nvGrpSpPr>
        <p:grpSpPr>
          <a:xfrm>
            <a:off x="4669810" y="2205408"/>
            <a:ext cx="2564415" cy="1332518"/>
            <a:chOff x="4776418" y="2200698"/>
            <a:chExt cx="2564415" cy="1248543"/>
          </a:xfrm>
        </p:grpSpPr>
        <p:sp>
          <p:nvSpPr>
            <p:cNvPr id="22" name="Rectangle 21">
              <a:extLst>
                <a:ext uri="{FF2B5EF4-FFF2-40B4-BE49-F238E27FC236}">
                  <a16:creationId xmlns:a16="http://schemas.microsoft.com/office/drawing/2014/main" id="{9AEA0650-040E-4EAA-B6AA-CC7452FD44C4}"/>
                </a:ext>
              </a:extLst>
            </p:cNvPr>
            <p:cNvSpPr/>
            <p:nvPr/>
          </p:nvSpPr>
          <p:spPr>
            <a:xfrm>
              <a:off x="4806867" y="2248912"/>
              <a:ext cx="2503515"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Dubai Light" panose="020B0303030403030204" pitchFamily="34" charset="-78"/>
                </a:rPr>
                <a:t>As your development teams are not legal experts, Highlight provides visibility on the licenses used to detect any restrictive license compliance associated with your OS components</a:t>
              </a:r>
            </a:p>
          </p:txBody>
        </p:sp>
        <p:sp>
          <p:nvSpPr>
            <p:cNvPr id="25" name="Rectangle 24">
              <a:extLst>
                <a:ext uri="{FF2B5EF4-FFF2-40B4-BE49-F238E27FC236}">
                  <a16:creationId xmlns:a16="http://schemas.microsoft.com/office/drawing/2014/main" id="{A8B6F99F-4AC8-4558-A8F1-C2AC757C0CCA}"/>
                </a:ext>
              </a:extLst>
            </p:cNvPr>
            <p:cNvSpPr/>
            <p:nvPr/>
          </p:nvSpPr>
          <p:spPr>
            <a:xfrm>
              <a:off x="4776418" y="2200698"/>
              <a:ext cx="2564415" cy="12003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6ED819D-76CD-44F2-A633-9DF7E67D8BEE}"/>
              </a:ext>
            </a:extLst>
          </p:cNvPr>
          <p:cNvGrpSpPr/>
          <p:nvPr/>
        </p:nvGrpSpPr>
        <p:grpSpPr>
          <a:xfrm>
            <a:off x="7683512" y="2205407"/>
            <a:ext cx="2973100" cy="1281061"/>
            <a:chOff x="7940065" y="2203017"/>
            <a:chExt cx="2973100" cy="1281061"/>
          </a:xfrm>
        </p:grpSpPr>
        <p:sp>
          <p:nvSpPr>
            <p:cNvPr id="27" name="Rectangle 26">
              <a:extLst>
                <a:ext uri="{FF2B5EF4-FFF2-40B4-BE49-F238E27FC236}">
                  <a16:creationId xmlns:a16="http://schemas.microsoft.com/office/drawing/2014/main" id="{55489B75-F0A1-4850-99DF-F6DB3AC783D4}"/>
                </a:ext>
              </a:extLst>
            </p:cNvPr>
            <p:cNvSpPr/>
            <p:nvPr/>
          </p:nvSpPr>
          <p:spPr>
            <a:xfrm>
              <a:off x="7940065" y="2241042"/>
              <a:ext cx="2746744"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Dubai Light" panose="020B0303030403030204" pitchFamily="34" charset="-78"/>
                </a:rPr>
                <a:t>For both functional and security reasons, it’s important that your third-party components are always up to date. Highlight instantly detects which applications use obsolete component versions that require upgrades.</a:t>
              </a:r>
            </a:p>
          </p:txBody>
        </p:sp>
        <p:sp>
          <p:nvSpPr>
            <p:cNvPr id="28" name="Rectangle 27">
              <a:extLst>
                <a:ext uri="{FF2B5EF4-FFF2-40B4-BE49-F238E27FC236}">
                  <a16:creationId xmlns:a16="http://schemas.microsoft.com/office/drawing/2014/main" id="{61D95F30-68FF-4563-B2A8-68E76E8D6292}"/>
                </a:ext>
              </a:extLst>
            </p:cNvPr>
            <p:cNvSpPr/>
            <p:nvPr/>
          </p:nvSpPr>
          <p:spPr>
            <a:xfrm>
              <a:off x="8020878" y="2203017"/>
              <a:ext cx="2892287" cy="1281061"/>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cxnSp>
        <p:nvCxnSpPr>
          <p:cNvPr id="31" name="Connector: Elbow 30">
            <a:extLst>
              <a:ext uri="{FF2B5EF4-FFF2-40B4-BE49-F238E27FC236}">
                <a16:creationId xmlns:a16="http://schemas.microsoft.com/office/drawing/2014/main" id="{37B9AD8A-DA87-47DA-8E13-313D16A301CD}"/>
              </a:ext>
            </a:extLst>
          </p:cNvPr>
          <p:cNvCxnSpPr>
            <a:stCxn id="23" idx="2"/>
          </p:cNvCxnSpPr>
          <p:nvPr/>
        </p:nvCxnSpPr>
        <p:spPr>
          <a:xfrm rot="16200000" flipH="1">
            <a:off x="3462667" y="2719106"/>
            <a:ext cx="1292909" cy="2827632"/>
          </a:xfrm>
          <a:prstGeom prst="bentConnector2">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64C6F2C6-607F-40CD-AE47-4A67E54FC503}"/>
              </a:ext>
            </a:extLst>
          </p:cNvPr>
          <p:cNvCxnSpPr>
            <a:cxnSpLocks/>
            <a:stCxn id="25" idx="1"/>
          </p:cNvCxnSpPr>
          <p:nvPr/>
        </p:nvCxnSpPr>
        <p:spPr>
          <a:xfrm rot="10800000" flipV="1">
            <a:off x="4433034" y="2845939"/>
            <a:ext cx="236776" cy="273615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597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ssociÃ©e">
            <a:extLst>
              <a:ext uri="{FF2B5EF4-FFF2-40B4-BE49-F238E27FC236}">
                <a16:creationId xmlns:a16="http://schemas.microsoft.com/office/drawing/2014/main" id="{D2623389-B68E-4E4B-933C-54068F7AB19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6BED9D-7AF1-43EB-B31D-6C5396FDBBD8}"/>
              </a:ext>
            </a:extLst>
          </p:cNvPr>
          <p:cNvSpPr/>
          <p:nvPr/>
        </p:nvSpPr>
        <p:spPr>
          <a:xfrm>
            <a:off x="7280988" y="4044571"/>
            <a:ext cx="4911012" cy="680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3D053E8-2077-4B77-8756-08DEA17C48A8}"/>
              </a:ext>
            </a:extLst>
          </p:cNvPr>
          <p:cNvSpPr/>
          <p:nvPr/>
        </p:nvSpPr>
        <p:spPr>
          <a:xfrm>
            <a:off x="1977655" y="2845108"/>
            <a:ext cx="10214345" cy="11677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Executive Summary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Assessment Scope, Objectives, Findings &amp; Recommendations</a:t>
            </a:r>
            <a:endParaRPr kumimoji="0" lang="en-US" sz="2800" b="0" i="0" u="none" strike="noStrike" kern="1200" cap="none" spc="0" normalizeH="0" baseline="0" noProof="0">
              <a:ln>
                <a:noFill/>
              </a:ln>
              <a:solidFill>
                <a:prstClr val="white"/>
              </a:solidFill>
              <a:effectLst/>
              <a:uLnTx/>
              <a:uFillTx/>
              <a:latin typeface="Open Sans Light" panose="020B0306030504020204" pitchFamily="34" charset="0"/>
              <a:ea typeface="Open Sans Extrabold" panose="020B0906030804020204" pitchFamily="34" charset="0"/>
              <a:cs typeface="Open Sans Extrabold" panose="020B0906030804020204" pitchFamily="34" charset="0"/>
            </a:endParaRPr>
          </a:p>
        </p:txBody>
      </p:sp>
      <p:grpSp>
        <p:nvGrpSpPr>
          <p:cNvPr id="9" name="Group 8">
            <a:extLst>
              <a:ext uri="{FF2B5EF4-FFF2-40B4-BE49-F238E27FC236}">
                <a16:creationId xmlns:a16="http://schemas.microsoft.com/office/drawing/2014/main" id="{D9D69F6E-4B1E-47CF-B55F-F8536A038861}"/>
              </a:ext>
            </a:extLst>
          </p:cNvPr>
          <p:cNvGrpSpPr/>
          <p:nvPr/>
        </p:nvGrpSpPr>
        <p:grpSpPr>
          <a:xfrm>
            <a:off x="9414220" y="208281"/>
            <a:ext cx="2574745" cy="649064"/>
            <a:chOff x="2979910" y="5949517"/>
            <a:chExt cx="2574745" cy="649064"/>
          </a:xfrm>
        </p:grpSpPr>
        <p:pic>
          <p:nvPicPr>
            <p:cNvPr id="10" name="Picture 9">
              <a:extLst>
                <a:ext uri="{FF2B5EF4-FFF2-40B4-BE49-F238E27FC236}">
                  <a16:creationId xmlns:a16="http://schemas.microsoft.com/office/drawing/2014/main" id="{2B9CEAC9-65DF-4A78-AE3A-644E4643D2E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9910" y="5949517"/>
              <a:ext cx="2574743" cy="304444"/>
            </a:xfrm>
            <a:prstGeom prst="rect">
              <a:avLst/>
            </a:prstGeom>
          </p:spPr>
        </p:pic>
        <p:sp>
          <p:nvSpPr>
            <p:cNvPr id="12" name="TextBox 11">
              <a:extLst>
                <a:ext uri="{FF2B5EF4-FFF2-40B4-BE49-F238E27FC236}">
                  <a16:creationId xmlns:a16="http://schemas.microsoft.com/office/drawing/2014/main" id="{73A751BF-FD8F-4DB8-B1C7-BE429402D30A}"/>
                </a:ext>
              </a:extLst>
            </p:cNvPr>
            <p:cNvSpPr txBox="1"/>
            <p:nvPr/>
          </p:nvSpPr>
          <p:spPr>
            <a:xfrm>
              <a:off x="2979911" y="6344665"/>
              <a:ext cx="25747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Software Intelligence for Digital Leaders</a:t>
              </a:r>
            </a:p>
          </p:txBody>
        </p:sp>
      </p:grpSp>
      <p:sp>
        <p:nvSpPr>
          <p:cNvPr id="13" name="Footer Placeholder 2">
            <a:extLst>
              <a:ext uri="{FF2B5EF4-FFF2-40B4-BE49-F238E27FC236}">
                <a16:creationId xmlns:a16="http://schemas.microsoft.com/office/drawing/2014/main" id="{0AC3CC2E-F23C-478C-B2C4-1D42A778F79E}"/>
              </a:ext>
            </a:extLst>
          </p:cNvPr>
          <p:cNvSpPr>
            <a:spLocks noGrp="1"/>
          </p:cNvSpPr>
          <p:nvPr>
            <p:ph type="ftr" sz="quarter" idx="11"/>
          </p:nvPr>
        </p:nvSpPr>
        <p:spPr>
          <a:xfrm>
            <a:off x="4038600" y="6492874"/>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CAST Confidential </a:t>
            </a:r>
          </a:p>
        </p:txBody>
      </p:sp>
    </p:spTree>
    <p:extLst>
      <p:ext uri="{BB962C8B-B14F-4D97-AF65-F5344CB8AC3E}">
        <p14:creationId xmlns:p14="http://schemas.microsoft.com/office/powerpoint/2010/main" val="314499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4AF389-5671-4032-9291-7BADD001FC6F}"/>
              </a:ext>
            </a:extLst>
          </p:cNvPr>
          <p:cNvSpPr>
            <a:spLocks noGrp="1"/>
          </p:cNvSpPr>
          <p:nvPr>
            <p:ph type="title" idx="4294967295"/>
          </p:nvPr>
        </p:nvSpPr>
        <p:spPr>
          <a:xfrm>
            <a:off x="2118048" y="0"/>
            <a:ext cx="10073952" cy="503853"/>
          </a:xfrm>
        </p:spPr>
        <p:txBody>
          <a:bodyPr>
            <a:normAutofit fontScale="90000"/>
          </a:bodyPr>
          <a:lstStyle/>
          <a:p>
            <a:r>
              <a:rPr lang="en-US"/>
              <a:t>Assessment Scope, Objectives, Findings &amp; Recommendations</a:t>
            </a:r>
          </a:p>
        </p:txBody>
      </p:sp>
      <p:sp>
        <p:nvSpPr>
          <p:cNvPr id="8" name="Rectangle 7">
            <a:extLst>
              <a:ext uri="{FF2B5EF4-FFF2-40B4-BE49-F238E27FC236}">
                <a16:creationId xmlns:a16="http://schemas.microsoft.com/office/drawing/2014/main" id="{BBFFD1D7-54F5-406D-A843-F2160A478D6C}"/>
              </a:ext>
            </a:extLst>
          </p:cNvPr>
          <p:cNvSpPr/>
          <p:nvPr/>
        </p:nvSpPr>
        <p:spPr>
          <a:xfrm>
            <a:off x="548174" y="532788"/>
            <a:ext cx="11555335" cy="338554"/>
          </a:xfrm>
          <a:prstGeom prst="rect">
            <a:avLst/>
          </a:prstGeom>
        </p:spPr>
        <p:txBody>
          <a:bodyPr wrap="square" anchor="t">
            <a:spAutoFit/>
          </a:bodyPr>
          <a:lstStyle/>
          <a:p>
            <a:pPr fontAlgn="base"/>
            <a:r>
              <a:rPr lang="en-US" sz="1600" b="1"/>
              <a:t>Assessment Scope:  Five top "distributed" applications by code volume</a:t>
            </a:r>
          </a:p>
        </p:txBody>
      </p:sp>
      <p:graphicFrame>
        <p:nvGraphicFramePr>
          <p:cNvPr id="16" name="Table 6">
            <a:extLst>
              <a:ext uri="{FF2B5EF4-FFF2-40B4-BE49-F238E27FC236}">
                <a16:creationId xmlns:a16="http://schemas.microsoft.com/office/drawing/2014/main" id="{AB6E92FE-C944-4793-98CD-3CAC4354182B}"/>
              </a:ext>
            </a:extLst>
          </p:cNvPr>
          <p:cNvGraphicFramePr>
            <a:graphicFrameLocks noGrp="1"/>
          </p:cNvGraphicFramePr>
          <p:nvPr>
            <p:extLst>
              <p:ext uri="{D42A27DB-BD31-4B8C-83A1-F6EECF244321}">
                <p14:modId xmlns:p14="http://schemas.microsoft.com/office/powerpoint/2010/main" val="2360049684"/>
              </p:ext>
            </p:extLst>
          </p:nvPr>
        </p:nvGraphicFramePr>
        <p:xfrm>
          <a:off x="548174" y="1940223"/>
          <a:ext cx="11339026" cy="4390068"/>
        </p:xfrm>
        <a:graphic>
          <a:graphicData uri="http://schemas.openxmlformats.org/drawingml/2006/table">
            <a:tbl>
              <a:tblPr firstRow="1" bandRow="1">
                <a:tableStyleId>{7E9639D4-E3E2-4D34-9284-5A2195B3D0D7}</a:tableStyleId>
              </a:tblPr>
              <a:tblGrid>
                <a:gridCol w="2028831">
                  <a:extLst>
                    <a:ext uri="{9D8B030D-6E8A-4147-A177-3AD203B41FA5}">
                      <a16:colId xmlns:a16="http://schemas.microsoft.com/office/drawing/2014/main" val="3669916109"/>
                    </a:ext>
                  </a:extLst>
                </a:gridCol>
                <a:gridCol w="5219143">
                  <a:extLst>
                    <a:ext uri="{9D8B030D-6E8A-4147-A177-3AD203B41FA5}">
                      <a16:colId xmlns:a16="http://schemas.microsoft.com/office/drawing/2014/main" val="3132533733"/>
                    </a:ext>
                  </a:extLst>
                </a:gridCol>
                <a:gridCol w="4091052">
                  <a:extLst>
                    <a:ext uri="{9D8B030D-6E8A-4147-A177-3AD203B41FA5}">
                      <a16:colId xmlns:a16="http://schemas.microsoft.com/office/drawing/2014/main" val="1936031916"/>
                    </a:ext>
                  </a:extLst>
                </a:gridCol>
              </a:tblGrid>
              <a:tr h="333480">
                <a:tc>
                  <a:txBody>
                    <a:bodyPr/>
                    <a:lstStyle/>
                    <a:p>
                      <a:pPr marL="457200" lvl="1" indent="0" algn="l" defTabSz="914400" rtl="0" eaLnBrk="1" latinLnBrk="0" hangingPunct="1">
                        <a:buFont typeface="Arial" panose="020B0604020202020204" pitchFamily="34" charset="0"/>
                        <a:buNone/>
                      </a:pPr>
                      <a:r>
                        <a:rPr lang="en-US" sz="1600" kern="1200"/>
                        <a:t>Objective</a:t>
                      </a:r>
                      <a:endParaRPr lang="en-US" sz="1600" kern="1200">
                        <a:solidFill>
                          <a:schemeClr val="tx1"/>
                        </a:solidFill>
                        <a:latin typeface="+mn-lt"/>
                        <a:ea typeface="+mn-ea"/>
                        <a:cs typeface="+mn-cs"/>
                      </a:endParaRPr>
                    </a:p>
                  </a:txBody>
                  <a:tcPr anchor="ctr"/>
                </a:tc>
                <a:tc>
                  <a:txBody>
                    <a:bodyPr/>
                    <a:lstStyle/>
                    <a:p>
                      <a:pPr marL="457200" lvl="1" indent="0" algn="l" defTabSz="914400" rtl="0" eaLnBrk="1" latinLnBrk="0" hangingPunct="1">
                        <a:buFont typeface="Arial" panose="020B0604020202020204" pitchFamily="34" charset="0"/>
                        <a:buNone/>
                      </a:pPr>
                      <a:r>
                        <a:rPr lang="en-US" sz="1600" kern="1200"/>
                        <a:t>Finding</a:t>
                      </a:r>
                      <a:endParaRPr lang="en-US" sz="1600" kern="1200">
                        <a:solidFill>
                          <a:schemeClr val="tx1"/>
                        </a:solidFill>
                        <a:latin typeface="+mn-lt"/>
                        <a:ea typeface="+mn-ea"/>
                        <a:cs typeface="+mn-cs"/>
                      </a:endParaRPr>
                    </a:p>
                  </a:txBody>
                  <a:tcPr anchor="ctr"/>
                </a:tc>
                <a:tc>
                  <a:txBody>
                    <a:bodyPr/>
                    <a:lstStyle/>
                    <a:p>
                      <a:pPr marL="457200" lvl="1" indent="0" algn="l" defTabSz="914400" rtl="0" eaLnBrk="1" latinLnBrk="0" hangingPunct="1">
                        <a:buFont typeface="Arial" panose="020B0604020202020204" pitchFamily="34" charset="0"/>
                        <a:buNone/>
                      </a:pPr>
                      <a:r>
                        <a:rPr lang="en-US" sz="1600" kern="1200"/>
                        <a:t>Recommendations</a:t>
                      </a:r>
                      <a:endParaRPr lang="en-US" sz="1600" kern="1200">
                        <a:solidFill>
                          <a:schemeClr val="tx1"/>
                        </a:solidFill>
                        <a:latin typeface="+mn-lt"/>
                        <a:ea typeface="+mn-ea"/>
                        <a:cs typeface="+mn-cs"/>
                      </a:endParaRPr>
                    </a:p>
                  </a:txBody>
                  <a:tcPr anchor="ctr"/>
                </a:tc>
                <a:extLst>
                  <a:ext uri="{0D108BD9-81ED-4DB2-BD59-A6C34878D82A}">
                    <a16:rowId xmlns:a16="http://schemas.microsoft.com/office/drawing/2014/main" val="2634416335"/>
                  </a:ext>
                </a:extLst>
              </a:tr>
              <a:tr h="1377033">
                <a:tc>
                  <a:txBody>
                    <a:bodyPr/>
                    <a:lstStyle/>
                    <a:p>
                      <a:pPr marL="0" lvl="0" indent="0" algn="ctr" defTabSz="914400" rtl="0" eaLnBrk="1" latinLnBrk="0" hangingPunct="1">
                        <a:buFont typeface="+mj-lt"/>
                        <a:buNone/>
                      </a:pPr>
                      <a:r>
                        <a:rPr lang="en-US" sz="1600" b="1" kern="1200"/>
                        <a:t>Check Third-Party Vulnerabilities</a:t>
                      </a:r>
                    </a:p>
                    <a:p>
                      <a:pPr marL="0" lvl="0" indent="0" algn="ctr" defTabSz="914400" rtl="0" eaLnBrk="1" latinLnBrk="0" hangingPunct="1">
                        <a:buFont typeface="+mj-lt"/>
                        <a:buNone/>
                      </a:pPr>
                      <a:r>
                        <a:rPr lang="en-US" sz="1200" kern="1200"/>
                        <a:t>Discover &amp; remove </a:t>
                      </a:r>
                      <a:br>
                        <a:rPr lang="en-US" sz="1200" kern="1200"/>
                      </a:br>
                      <a:r>
                        <a:rPr lang="en-US" sz="1200" kern="1200"/>
                        <a:t>outdated &amp; vulnerable software components</a:t>
                      </a:r>
                      <a:endParaRPr lang="en-US" sz="1200" kern="1200">
                        <a:solidFill>
                          <a:schemeClr val="tx1"/>
                        </a:solidFill>
                        <a:latin typeface="+mn-lt"/>
                        <a:ea typeface="+mn-ea"/>
                        <a:cs typeface="+mn-cs"/>
                      </a:endParaRPr>
                    </a:p>
                  </a:txBody>
                  <a:tcPr anchor="ctr"/>
                </a:tc>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noProof="0" dirty="0"/>
                        <a:t>{</a:t>
                      </a:r>
                      <a:r>
                        <a:rPr lang="en-US" sz="1600" b="0" kern="1200" noProof="0" dirty="0" err="1"/>
                        <a:t>crit_cve_tot_all_apps</a:t>
                      </a:r>
                      <a:r>
                        <a:rPr lang="en-US" sz="1600" b="0" kern="1200" noProof="0" dirty="0"/>
                        <a:t>} critical and {</a:t>
                      </a:r>
                      <a:r>
                        <a:rPr lang="en-US" sz="1600" b="0" kern="1200" noProof="0" dirty="0" err="1"/>
                        <a:t>high_cve_tot_all_apps</a:t>
                      </a:r>
                      <a:r>
                        <a:rPr lang="en-US" sz="1600" b="0" kern="1200" noProof="0" dirty="0"/>
                        <a:t>}  high vulnerabilities found across these {</a:t>
                      </a:r>
                      <a:r>
                        <a:rPr lang="en-US" sz="1600" b="0" kern="1200" noProof="0" dirty="0" err="1"/>
                        <a:t>appl_count</a:t>
                      </a:r>
                      <a:r>
                        <a:rPr lang="en-US" sz="1600" b="0" kern="1200" noProof="0" dirty="0"/>
                        <a:t>} applications.</a:t>
                      </a:r>
                    </a:p>
                  </a:txBody>
                  <a:tcPr anchor="ctr"/>
                </a:tc>
                <a:tc>
                  <a:txBody>
                    <a:bodyPr/>
                    <a:lstStyle/>
                    <a:p>
                      <a:pPr marL="742950" lvl="1" indent="-285750" algn="l" defTabSz="914400" rtl="0" eaLnBrk="1" latinLnBrk="0" hangingPunct="1">
                        <a:spcBef>
                          <a:spcPts val="600"/>
                        </a:spcBef>
                        <a:buFont typeface="Arial" panose="020B0604020202020204" pitchFamily="34" charset="0"/>
                        <a:buChar char="•"/>
                      </a:pPr>
                      <a:r>
                        <a:rPr lang="en-US" sz="1400" kern="1200" noProof="0"/>
                        <a:t>Latest version of most components have fixes for these issues – see Highlight for more information</a:t>
                      </a:r>
                      <a:r>
                        <a:rPr lang="en-US" sz="1400" kern="1200" noProof="0">
                          <a:solidFill>
                            <a:schemeClr val="tx1"/>
                          </a:solidFill>
                          <a:latin typeface="+mn-lt"/>
                          <a:ea typeface="+mn-ea"/>
                          <a:cs typeface="+mn-cs"/>
                        </a:rPr>
                        <a:t>.</a:t>
                      </a:r>
                    </a:p>
                    <a:p>
                      <a:pPr marL="742950" lvl="1" indent="-285750" algn="l" defTabSz="914400" rtl="0" eaLnBrk="1" latinLnBrk="0" hangingPunct="1">
                        <a:spcBef>
                          <a:spcPts val="600"/>
                        </a:spcBef>
                        <a:buFont typeface="Arial" panose="020B0604020202020204" pitchFamily="34" charset="0"/>
                        <a:buChar char="•"/>
                      </a:pPr>
                      <a:r>
                        <a:rPr lang="en-US" sz="1400" kern="1200" noProof="0">
                          <a:solidFill>
                            <a:schemeClr val="tx1"/>
                          </a:solidFill>
                          <a:latin typeface="+mn-lt"/>
                          <a:ea typeface="+mn-ea"/>
                          <a:cs typeface="+mn-cs"/>
                        </a:rPr>
                        <a:t>Review firewall and security wra</a:t>
                      </a:r>
                      <a:r>
                        <a:rPr lang="en-US" sz="1400" kern="1200" noProof="0"/>
                        <a:t>ppers for vulnerable components.</a:t>
                      </a:r>
                    </a:p>
                  </a:txBody>
                  <a:tcPr anchor="ctr"/>
                </a:tc>
                <a:extLst>
                  <a:ext uri="{0D108BD9-81ED-4DB2-BD59-A6C34878D82A}">
                    <a16:rowId xmlns:a16="http://schemas.microsoft.com/office/drawing/2014/main" val="673880205"/>
                  </a:ext>
                </a:extLst>
              </a:tr>
              <a:tr h="125146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600" b="1" kern="1200"/>
                        <a:t>Control Open Source License Compliance</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200" kern="1200"/>
                        <a:t>Identify &amp; Quantify </a:t>
                      </a:r>
                      <a:br>
                        <a:rPr lang="en-US" sz="1200" kern="1200"/>
                      </a:br>
                      <a:r>
                        <a:rPr lang="en-US" sz="1200" kern="1200"/>
                        <a:t>Unauthorized OSS Components in Portfolio</a:t>
                      </a:r>
                    </a:p>
                  </a:txBody>
                  <a:tcPr anchor="ctr"/>
                </a:tc>
                <a:tc>
                  <a:txBody>
                    <a:bodyPr/>
                    <a:lstStyle/>
                    <a:p>
                      <a:pPr marL="742950" lvl="1" indent="-285750" algn="l" defTabSz="914400" rtl="0" eaLnBrk="1" latinLnBrk="0" hangingPunct="1">
                        <a:buFont typeface="Arial" panose="020B0604020202020204" pitchFamily="34" charset="0"/>
                        <a:buChar char="•"/>
                      </a:pPr>
                      <a:r>
                        <a:rPr lang="en-US" sz="1600" kern="1200" dirty="0"/>
                        <a:t>{</a:t>
                      </a:r>
                      <a:r>
                        <a:rPr lang="en-US" sz="1600" kern="1200" dirty="0" err="1"/>
                        <a:t>high_lic_tot_all_apps</a:t>
                      </a:r>
                      <a:r>
                        <a:rPr lang="en-US" sz="1600" kern="1200" dirty="0"/>
                        <a:t>} uses of open source license that could require these applications to share proprietary code.</a:t>
                      </a:r>
                      <a:endParaRPr lang="en-US" sz="1400" kern="1200" dirty="0"/>
                    </a:p>
                  </a:txBody>
                  <a:tcPr anchor="ctr"/>
                </a:tc>
                <a:tc>
                  <a:txBody>
                    <a:bodyPr/>
                    <a:lstStyle/>
                    <a:p>
                      <a:pPr marL="742950" lvl="1" indent="-285750" algn="l" defTabSz="914400" rtl="0" eaLnBrk="1" latinLnBrk="0" hangingPunct="1">
                        <a:buFont typeface="Arial" panose="020B0604020202020204" pitchFamily="34" charset="0"/>
                        <a:buChar char="•"/>
                      </a:pPr>
                      <a:r>
                        <a:rPr lang="en-US" sz="1400" kern="1200" dirty="0"/>
                        <a:t>Ensure compliance to open-source component license and get specialized legal advice for IP protection if </a:t>
                      </a:r>
                      <a:r>
                        <a:rPr lang="en-US" sz="1400" kern="1200" dirty="0">
                          <a:solidFill>
                            <a:schemeClr val="tx1"/>
                          </a:solidFill>
                          <a:latin typeface="+mn-lt"/>
                          <a:ea typeface="+mn-ea"/>
                          <a:cs typeface="+mn-cs"/>
                        </a:rPr>
                        <a:t>necessary. </a:t>
                      </a:r>
                    </a:p>
                  </a:txBody>
                  <a:tcPr anchor="ctr"/>
                </a:tc>
                <a:extLst>
                  <a:ext uri="{0D108BD9-81ED-4DB2-BD59-A6C34878D82A}">
                    <a16:rowId xmlns:a16="http://schemas.microsoft.com/office/drawing/2014/main" val="2928957284"/>
                  </a:ext>
                </a:extLst>
              </a:tr>
              <a:tr h="14262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600" b="1" kern="1200"/>
                        <a:t>Reduce Technology Obsolescence</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200" kern="1200"/>
                        <a:t>Identify &amp; Quantify </a:t>
                      </a:r>
                      <a:br>
                        <a:rPr lang="en-US" sz="1200" kern="1200"/>
                      </a:br>
                      <a:r>
                        <a:rPr lang="en-US" sz="1200" kern="1200"/>
                        <a:t>obsolete OSS Components in Portfolio</a:t>
                      </a:r>
                    </a:p>
                  </a:txBody>
                  <a:tcPr anchor="ctr"/>
                </a:tc>
                <a:tc>
                  <a:txBody>
                    <a:bodyPr/>
                    <a:lstStyle/>
                    <a:p>
                      <a:pPr marL="742950" lvl="1" indent="-285750" algn="l" defTabSz="914400" rtl="0" eaLnBrk="1" latinLnBrk="0" hangingPunct="1">
                        <a:buFont typeface="Arial" panose="020B0604020202020204" pitchFamily="34" charset="0"/>
                        <a:buChar char="•"/>
                      </a:pPr>
                      <a:r>
                        <a:rPr lang="en-US" sz="1600" kern="1200" dirty="0">
                          <a:solidFill>
                            <a:schemeClr val="tx1"/>
                          </a:solidFill>
                          <a:highlight>
                            <a:srgbClr val="FFFF00"/>
                          </a:highlight>
                          <a:latin typeface="+mn-lt"/>
                          <a:ea typeface="+mn-ea"/>
                          <a:cs typeface="+mn-cs"/>
                        </a:rPr>
                        <a:t>229 open source components have not been updated in over five years. 45 components have not been updated in over 10 years.</a:t>
                      </a:r>
                    </a:p>
                  </a:txBody>
                  <a:tcPr anchor="ctr"/>
                </a:tc>
                <a:tc>
                  <a:txBody>
                    <a:bodyPr/>
                    <a:lstStyle/>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kern="1200" dirty="0"/>
                        <a:t>Update </a:t>
                      </a:r>
                      <a:r>
                        <a:rPr lang="en-US" sz="1400" kern="1200" dirty="0">
                          <a:solidFill>
                            <a:schemeClr val="tx1"/>
                          </a:solidFill>
                          <a:latin typeface="+mn-lt"/>
                          <a:ea typeface="+mn-ea"/>
                          <a:cs typeface="+mn-cs"/>
                        </a:rPr>
                        <a:t>obsolete components.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Establish a process to review open-source components for license risks, security </a:t>
                      </a:r>
                      <a:r>
                        <a:rPr lang="en-US" sz="1400" kern="1200" dirty="0"/>
                        <a:t>vulnerabilities and obsolescence.</a:t>
                      </a:r>
                      <a:endParaRPr 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3276299057"/>
                  </a:ext>
                </a:extLst>
              </a:tr>
            </a:tbl>
          </a:graphicData>
        </a:graphic>
      </p:graphicFrame>
      <p:sp>
        <p:nvSpPr>
          <p:cNvPr id="10" name="Rectangle 9">
            <a:extLst>
              <a:ext uri="{FF2B5EF4-FFF2-40B4-BE49-F238E27FC236}">
                <a16:creationId xmlns:a16="http://schemas.microsoft.com/office/drawing/2014/main" id="{9BC0E099-49D8-4C02-8AFB-EFF0461F8948}"/>
              </a:ext>
            </a:extLst>
          </p:cNvPr>
          <p:cNvSpPr/>
          <p:nvPr/>
        </p:nvSpPr>
        <p:spPr>
          <a:xfrm>
            <a:off x="548174" y="812492"/>
            <a:ext cx="11339026" cy="338554"/>
          </a:xfrm>
          <a:prstGeom prst="rect">
            <a:avLst/>
          </a:prstGeom>
        </p:spPr>
        <p:txBody>
          <a:bodyPr wrap="square">
            <a:spAutoFit/>
          </a:bodyPr>
          <a:lstStyle/>
          <a:p>
            <a:pPr marL="342900" indent="-342900">
              <a:buAutoNum type="arabicPeriod"/>
            </a:pPr>
            <a:r>
              <a:rPr lang="en-US" sz="1600" dirty="0"/>
              <a:t>{</a:t>
            </a:r>
            <a:r>
              <a:rPr lang="en-US" sz="1600" dirty="0" err="1"/>
              <a:t>all_application_names</a:t>
            </a:r>
            <a:r>
              <a:rPr lang="en-US" sz="1600" dirty="0"/>
              <a:t>}</a:t>
            </a:r>
          </a:p>
        </p:txBody>
      </p:sp>
      <p:sp>
        <p:nvSpPr>
          <p:cNvPr id="14" name="Footer Placeholder 2">
            <a:extLst>
              <a:ext uri="{FF2B5EF4-FFF2-40B4-BE49-F238E27FC236}">
                <a16:creationId xmlns:a16="http://schemas.microsoft.com/office/drawing/2014/main" id="{A7AF6EAE-7986-4DE4-A803-470C989ACE69}"/>
              </a:ext>
            </a:extLst>
          </p:cNvPr>
          <p:cNvSpPr>
            <a:spLocks noGrp="1"/>
          </p:cNvSpPr>
          <p:nvPr>
            <p:ph type="ftr" sz="quarter" idx="11"/>
          </p:nvPr>
        </p:nvSpPr>
        <p:spPr>
          <a:xfrm>
            <a:off x="4038600" y="6492874"/>
            <a:ext cx="4114800" cy="365125"/>
          </a:xfrm>
        </p:spPr>
        <p:txBody>
          <a:bodyPr/>
          <a:lstStyle/>
          <a:p>
            <a:r>
              <a:rPr lang="en-US"/>
              <a:t>CAST Confidential </a:t>
            </a:r>
          </a:p>
        </p:txBody>
      </p:sp>
    </p:spTree>
    <p:extLst>
      <p:ext uri="{BB962C8B-B14F-4D97-AF65-F5344CB8AC3E}">
        <p14:creationId xmlns:p14="http://schemas.microsoft.com/office/powerpoint/2010/main" val="18090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D727E5-138C-4E9D-9E0A-FF59B5C855A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300"/>
                    </a14:imgEffect>
                  </a14:imgLayer>
                </a14:imgProps>
              </a:ext>
            </a:extLst>
          </a:blip>
          <a:srcRect b="1573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50077C0-1C35-44EF-BD53-83F52F3E9820}"/>
              </a:ext>
            </a:extLst>
          </p:cNvPr>
          <p:cNvSpPr>
            <a:spLocks noGrp="1"/>
          </p:cNvSpPr>
          <p:nvPr>
            <p:ph type="title"/>
          </p:nvPr>
        </p:nvSpPr>
        <p:spPr>
          <a:xfrm>
            <a:off x="838200" y="311135"/>
            <a:ext cx="10515600" cy="1325563"/>
          </a:xfrm>
        </p:spPr>
        <p:txBody>
          <a:bodyPr vert="horz" lIns="91440" tIns="45720" rIns="91440" bIns="45720" rtlCol="0" anchor="ctr">
            <a:normAutofit/>
          </a:bodyPr>
          <a:lstStyle/>
          <a:p>
            <a:pPr algn="l"/>
            <a:r>
              <a:rPr lang="en-US" sz="4400" dirty="0">
                <a:latin typeface="+mj-lt"/>
                <a:ea typeface="+mj-ea"/>
                <a:cs typeface="+mj-cs"/>
              </a:rPr>
              <a:t>CWE-20: Improper Input Validation</a:t>
            </a:r>
          </a:p>
        </p:txBody>
      </p:sp>
      <p:sp>
        <p:nvSpPr>
          <p:cNvPr id="6" name="Footer Placeholder 2">
            <a:extLst>
              <a:ext uri="{FF2B5EF4-FFF2-40B4-BE49-F238E27FC236}">
                <a16:creationId xmlns:a16="http://schemas.microsoft.com/office/drawing/2014/main" id="{310B4FCA-23B5-4948-8C03-199C1B37C25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Open Sans Light" panose="020B0306030504020204" pitchFamily="34" charset="0"/>
                <a:cs typeface="Open Sans Light" panose="020B0306030504020204" pitchFamily="34" charset="0"/>
              </a:rPr>
              <a:t>CAST Confidential </a:t>
            </a:r>
          </a:p>
        </p:txBody>
      </p:sp>
      <p:graphicFrame>
        <p:nvGraphicFramePr>
          <p:cNvPr id="8" name="Content Placeholder 4">
            <a:extLst>
              <a:ext uri="{FF2B5EF4-FFF2-40B4-BE49-F238E27FC236}">
                <a16:creationId xmlns:a16="http://schemas.microsoft.com/office/drawing/2014/main" id="{6F704DEC-41E7-4DC3-A95A-A10B4EB66485}"/>
              </a:ext>
            </a:extLst>
          </p:cNvPr>
          <p:cNvGraphicFramePr>
            <a:graphicFrameLocks noGrp="1"/>
          </p:cNvGraphicFramePr>
          <p:nvPr>
            <p:ph idx="1"/>
          </p:nvPr>
        </p:nvGraphicFramePr>
        <p:xfrm>
          <a:off x="838199" y="1447137"/>
          <a:ext cx="10993341" cy="47298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a:extLst>
              <a:ext uri="{FF2B5EF4-FFF2-40B4-BE49-F238E27FC236}">
                <a16:creationId xmlns:a16="http://schemas.microsoft.com/office/drawing/2014/main" id="{7201A197-91CC-4426-8107-F4A6238FD00D}"/>
              </a:ext>
            </a:extLst>
          </p:cNvPr>
          <p:cNvSpPr txBox="1"/>
          <p:nvPr/>
        </p:nvSpPr>
        <p:spPr>
          <a:xfrm>
            <a:off x="1162558" y="4643987"/>
            <a:ext cx="4436827"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Denial-of-service (DoS) attack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Cause the application to Crash, Exit, or Restart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Consume host memory and/or CPU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Expose confidential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Modify Memory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Execute Unauthorized Code or Commands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Modify data or possibly alter control flow in unexpected ways</a:t>
            </a:r>
          </a:p>
        </p:txBody>
      </p:sp>
      <p:sp>
        <p:nvSpPr>
          <p:cNvPr id="17" name="Rectangle 16">
            <a:extLst>
              <a:ext uri="{FF2B5EF4-FFF2-40B4-BE49-F238E27FC236}">
                <a16:creationId xmlns:a16="http://schemas.microsoft.com/office/drawing/2014/main" id="{0C2C48E8-C048-43F9-8C69-ADEFE359E87D}"/>
              </a:ext>
            </a:extLst>
          </p:cNvPr>
          <p:cNvSpPr/>
          <p:nvPr/>
        </p:nvSpPr>
        <p:spPr>
          <a:xfrm>
            <a:off x="897008" y="1220484"/>
            <a:ext cx="46244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10"/>
              </a:rPr>
              <a:t>https://cwe.mitre.org/data/definitions/20.html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21E8F760-7B74-4A41-91F2-50E5E503604B}"/>
              </a:ext>
            </a:extLst>
          </p:cNvPr>
          <p:cNvGrpSpPr/>
          <p:nvPr/>
        </p:nvGrpSpPr>
        <p:grpSpPr>
          <a:xfrm>
            <a:off x="9834468" y="282280"/>
            <a:ext cx="2235942" cy="1164857"/>
            <a:chOff x="9392479" y="964096"/>
            <a:chExt cx="2375452" cy="1073426"/>
          </a:xfrm>
        </p:grpSpPr>
        <p:sp>
          <p:nvSpPr>
            <p:cNvPr id="31" name="TextBox 30">
              <a:extLst>
                <a:ext uri="{FF2B5EF4-FFF2-40B4-BE49-F238E27FC236}">
                  <a16:creationId xmlns:a16="http://schemas.microsoft.com/office/drawing/2014/main" id="{32B602B0-BF24-4DCB-8FE3-E2140D041C36}"/>
                </a:ext>
              </a:extLst>
            </p:cNvPr>
            <p:cNvSpPr txBox="1"/>
            <p:nvPr/>
          </p:nvSpPr>
          <p:spPr>
            <a:xfrm>
              <a:off x="9392479" y="964096"/>
              <a:ext cx="2375452" cy="1073426"/>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53C8B392-9078-4D5F-8FE4-5DF431B42BE7}"/>
                </a:ext>
              </a:extLst>
            </p:cNvPr>
            <p:cNvGrpSpPr/>
            <p:nvPr/>
          </p:nvGrpSpPr>
          <p:grpSpPr>
            <a:xfrm>
              <a:off x="9392482" y="1056741"/>
              <a:ext cx="2223250" cy="888136"/>
              <a:chOff x="9375259" y="1114762"/>
              <a:chExt cx="2714861" cy="1145558"/>
            </a:xfrm>
            <a:solidFill>
              <a:schemeClr val="bg2"/>
            </a:solidFill>
          </p:grpSpPr>
          <p:pic>
            <p:nvPicPr>
              <p:cNvPr id="33" name="Picture 32" descr="Image result for nvd logo securities database&quot;">
                <a:extLst>
                  <a:ext uri="{FF2B5EF4-FFF2-40B4-BE49-F238E27FC236}">
                    <a16:creationId xmlns:a16="http://schemas.microsoft.com/office/drawing/2014/main" id="{03348C01-6BD3-446E-8D76-A43A8EB7A7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5259" y="1123788"/>
                <a:ext cx="1536092" cy="416281"/>
              </a:xfrm>
              <a:prstGeom prst="rect">
                <a:avLst/>
              </a:prstGeom>
              <a:grpFill/>
            </p:spPr>
          </p:pic>
          <p:pic>
            <p:nvPicPr>
              <p:cNvPr id="34" name="Picture 33">
                <a:extLst>
                  <a:ext uri="{FF2B5EF4-FFF2-40B4-BE49-F238E27FC236}">
                    <a16:creationId xmlns:a16="http://schemas.microsoft.com/office/drawing/2014/main" id="{825EDEB2-C7EB-45D5-BA96-CA48E26CAA43}"/>
                  </a:ext>
                </a:extLst>
              </p:cNvPr>
              <p:cNvPicPr>
                <a:picLocks noChangeAspect="1"/>
              </p:cNvPicPr>
              <p:nvPr/>
            </p:nvPicPr>
            <p:blipFill rotWithShape="1">
              <a:blip r:embed="rId12"/>
              <a:srcRect l="15450" t="9084" r="68982" b="13515"/>
              <a:stretch/>
            </p:blipFill>
            <p:spPr>
              <a:xfrm>
                <a:off x="10839080" y="1114762"/>
                <a:ext cx="1251040" cy="1145558"/>
              </a:xfrm>
              <a:prstGeom prst="rect">
                <a:avLst/>
              </a:prstGeom>
              <a:grpFill/>
            </p:spPr>
          </p:pic>
          <p:pic>
            <p:nvPicPr>
              <p:cNvPr id="35" name="Picture 2">
                <a:extLst>
                  <a:ext uri="{FF2B5EF4-FFF2-40B4-BE49-F238E27FC236}">
                    <a16:creationId xmlns:a16="http://schemas.microsoft.com/office/drawing/2014/main" id="{295397CC-7BBA-4721-B718-3375A12DF1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41580" y="1687541"/>
                <a:ext cx="1003450" cy="369194"/>
              </a:xfrm>
              <a:prstGeom prst="rect">
                <a:avLst/>
              </a:prstGeom>
              <a:grpFill/>
            </p:spPr>
          </p:pic>
        </p:grpSp>
      </p:grpSp>
    </p:spTree>
    <p:extLst>
      <p:ext uri="{BB962C8B-B14F-4D97-AF65-F5344CB8AC3E}">
        <p14:creationId xmlns:p14="http://schemas.microsoft.com/office/powerpoint/2010/main" val="385359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D727E5-138C-4E9D-9E0A-FF59B5C855A1}"/>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50077C0-1C35-44EF-BD53-83F52F3E982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r>
              <a:rPr lang="en-US" sz="4400">
                <a:latin typeface="+mj-lt"/>
                <a:ea typeface="+mj-ea"/>
                <a:cs typeface="+mj-cs"/>
              </a:rPr>
              <a:t>CWE-284: Improper Access Control</a:t>
            </a:r>
          </a:p>
        </p:txBody>
      </p:sp>
      <p:sp>
        <p:nvSpPr>
          <p:cNvPr id="6" name="Footer Placeholder 2">
            <a:extLst>
              <a:ext uri="{FF2B5EF4-FFF2-40B4-BE49-F238E27FC236}">
                <a16:creationId xmlns:a16="http://schemas.microsoft.com/office/drawing/2014/main" id="{310B4FCA-23B5-4948-8C03-199C1B37C25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Open Sans Light" panose="020B0306030504020204" pitchFamily="34" charset="0"/>
                <a:cs typeface="Open Sans Light" panose="020B0306030504020204" pitchFamily="34" charset="0"/>
              </a:rPr>
              <a:t>CAST Confidential </a:t>
            </a:r>
          </a:p>
        </p:txBody>
      </p:sp>
      <p:graphicFrame>
        <p:nvGraphicFramePr>
          <p:cNvPr id="8" name="Content Placeholder 4">
            <a:extLst>
              <a:ext uri="{FF2B5EF4-FFF2-40B4-BE49-F238E27FC236}">
                <a16:creationId xmlns:a16="http://schemas.microsoft.com/office/drawing/2014/main" id="{6F704DEC-41E7-4DC3-A95A-A10B4EB66485}"/>
              </a:ext>
            </a:extLst>
          </p:cNvPr>
          <p:cNvGraphicFramePr>
            <a:graphicFrameLocks noGrp="1"/>
          </p:cNvGraphicFramePr>
          <p:nvPr>
            <p:ph idx="1"/>
          </p:nvPr>
        </p:nvGraphicFramePr>
        <p:xfrm>
          <a:off x="838199" y="1447137"/>
          <a:ext cx="10993341" cy="47298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7201A197-91CC-4426-8107-F4A6238FD00D}"/>
              </a:ext>
            </a:extLst>
          </p:cNvPr>
          <p:cNvSpPr txBox="1"/>
          <p:nvPr/>
        </p:nvSpPr>
        <p:spPr>
          <a:xfrm>
            <a:off x="1162558" y="4643987"/>
            <a:ext cx="4436827"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Availability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Denial-of-service (DoS) attack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Cause the application to Crash, Exit, or Restart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Consume host memory and/or CPU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Confidentiality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Gain privileges or assume identity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Integrity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Bypass protection mechanism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Other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Varies by context</a:t>
            </a:r>
          </a:p>
        </p:txBody>
      </p:sp>
      <p:sp>
        <p:nvSpPr>
          <p:cNvPr id="25" name="Rectangle 24">
            <a:extLst>
              <a:ext uri="{FF2B5EF4-FFF2-40B4-BE49-F238E27FC236}">
                <a16:creationId xmlns:a16="http://schemas.microsoft.com/office/drawing/2014/main" id="{5171FADD-9A2D-425C-9C79-942E55E21330}"/>
              </a:ext>
            </a:extLst>
          </p:cNvPr>
          <p:cNvSpPr/>
          <p:nvPr/>
        </p:nvSpPr>
        <p:spPr>
          <a:xfrm>
            <a:off x="897008" y="1220484"/>
            <a:ext cx="47414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9"/>
              </a:rPr>
              <a:t>https://cwe.mitre.org/data/definitions/284.html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FCB74B58-B749-4B04-A993-13BA20F84B18}"/>
              </a:ext>
            </a:extLst>
          </p:cNvPr>
          <p:cNvGrpSpPr/>
          <p:nvPr/>
        </p:nvGrpSpPr>
        <p:grpSpPr>
          <a:xfrm>
            <a:off x="9834468" y="282280"/>
            <a:ext cx="2235942" cy="1164857"/>
            <a:chOff x="9392479" y="964096"/>
            <a:chExt cx="2375452" cy="1073426"/>
          </a:xfrm>
        </p:grpSpPr>
        <p:sp>
          <p:nvSpPr>
            <p:cNvPr id="27" name="TextBox 26">
              <a:extLst>
                <a:ext uri="{FF2B5EF4-FFF2-40B4-BE49-F238E27FC236}">
                  <a16:creationId xmlns:a16="http://schemas.microsoft.com/office/drawing/2014/main" id="{FD65D5BB-4055-464E-9877-7B968B7E5A57}"/>
                </a:ext>
              </a:extLst>
            </p:cNvPr>
            <p:cNvSpPr txBox="1"/>
            <p:nvPr/>
          </p:nvSpPr>
          <p:spPr>
            <a:xfrm>
              <a:off x="9392479" y="964096"/>
              <a:ext cx="2375452" cy="1073426"/>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0C1C6A20-1B00-4214-A7A9-7AF06F24C9DC}"/>
                </a:ext>
              </a:extLst>
            </p:cNvPr>
            <p:cNvGrpSpPr/>
            <p:nvPr/>
          </p:nvGrpSpPr>
          <p:grpSpPr>
            <a:xfrm>
              <a:off x="9392482" y="1056741"/>
              <a:ext cx="2223250" cy="888136"/>
              <a:chOff x="9375259" y="1114762"/>
              <a:chExt cx="2714861" cy="1145558"/>
            </a:xfrm>
            <a:solidFill>
              <a:schemeClr val="bg2"/>
            </a:solidFill>
          </p:grpSpPr>
          <p:pic>
            <p:nvPicPr>
              <p:cNvPr id="29" name="Picture 28" descr="Image result for nvd logo securities database&quot;">
                <a:extLst>
                  <a:ext uri="{FF2B5EF4-FFF2-40B4-BE49-F238E27FC236}">
                    <a16:creationId xmlns:a16="http://schemas.microsoft.com/office/drawing/2014/main" id="{F9EAACE6-1790-4BCB-BB15-226470D350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5259" y="1123788"/>
                <a:ext cx="1536092" cy="416281"/>
              </a:xfrm>
              <a:prstGeom prst="rect">
                <a:avLst/>
              </a:prstGeom>
              <a:grpFill/>
            </p:spPr>
          </p:pic>
          <p:pic>
            <p:nvPicPr>
              <p:cNvPr id="30" name="Picture 29">
                <a:extLst>
                  <a:ext uri="{FF2B5EF4-FFF2-40B4-BE49-F238E27FC236}">
                    <a16:creationId xmlns:a16="http://schemas.microsoft.com/office/drawing/2014/main" id="{226D8956-EC12-4F78-AA78-62370A282D65}"/>
                  </a:ext>
                </a:extLst>
              </p:cNvPr>
              <p:cNvPicPr>
                <a:picLocks noChangeAspect="1"/>
              </p:cNvPicPr>
              <p:nvPr/>
            </p:nvPicPr>
            <p:blipFill rotWithShape="1">
              <a:blip r:embed="rId11"/>
              <a:srcRect l="15450" t="9084" r="68982" b="13515"/>
              <a:stretch/>
            </p:blipFill>
            <p:spPr>
              <a:xfrm>
                <a:off x="10839080" y="1114762"/>
                <a:ext cx="1251040" cy="1145558"/>
              </a:xfrm>
              <a:prstGeom prst="rect">
                <a:avLst/>
              </a:prstGeom>
              <a:grpFill/>
            </p:spPr>
          </p:pic>
          <p:pic>
            <p:nvPicPr>
              <p:cNvPr id="31" name="Picture 2">
                <a:extLst>
                  <a:ext uri="{FF2B5EF4-FFF2-40B4-BE49-F238E27FC236}">
                    <a16:creationId xmlns:a16="http://schemas.microsoft.com/office/drawing/2014/main" id="{2AE75CFB-3C38-427C-9E47-CCE5EE751C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1580" y="1687541"/>
                <a:ext cx="1003450" cy="369194"/>
              </a:xfrm>
              <a:prstGeom prst="rect">
                <a:avLst/>
              </a:prstGeom>
              <a:grpFill/>
            </p:spPr>
          </p:pic>
        </p:grpSp>
      </p:grpSp>
    </p:spTree>
    <p:extLst>
      <p:ext uri="{BB962C8B-B14F-4D97-AF65-F5344CB8AC3E}">
        <p14:creationId xmlns:p14="http://schemas.microsoft.com/office/powerpoint/2010/main" val="351281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11089696"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4391394" y="752089"/>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597558150"/>
              </p:ext>
            </p:extLst>
          </p:nvPr>
        </p:nvGraphicFramePr>
        <p:xfrm>
          <a:off x="542186" y="1035414"/>
          <a:ext cx="11125288" cy="5311635"/>
        </p:xfrm>
        <a:graphic>
          <a:graphicData uri="http://schemas.openxmlformats.org/drawingml/2006/table">
            <a:tbl>
              <a:tblPr/>
              <a:tblGrid>
                <a:gridCol w="3286029">
                  <a:extLst>
                    <a:ext uri="{9D8B030D-6E8A-4147-A177-3AD203B41FA5}">
                      <a16:colId xmlns:a16="http://schemas.microsoft.com/office/drawing/2014/main" val="20000"/>
                    </a:ext>
                  </a:extLst>
                </a:gridCol>
                <a:gridCol w="2030757">
                  <a:extLst>
                    <a:ext uri="{9D8B030D-6E8A-4147-A177-3AD203B41FA5}">
                      <a16:colId xmlns:a16="http://schemas.microsoft.com/office/drawing/2014/main" val="3617969643"/>
                    </a:ext>
                  </a:extLst>
                </a:gridCol>
                <a:gridCol w="1340685">
                  <a:extLst>
                    <a:ext uri="{9D8B030D-6E8A-4147-A177-3AD203B41FA5}">
                      <a16:colId xmlns:a16="http://schemas.microsoft.com/office/drawing/2014/main" val="20001"/>
                    </a:ext>
                  </a:extLst>
                </a:gridCol>
                <a:gridCol w="4467817">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2091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White">
      <a:dk1>
        <a:srgbClr val="000000"/>
      </a:dk1>
      <a:lt1>
        <a:srgbClr val="FFFFFF"/>
      </a:lt1>
      <a:dk2>
        <a:srgbClr val="44546A"/>
      </a:dk2>
      <a:lt2>
        <a:srgbClr val="E7E6E6"/>
      </a:lt2>
      <a:accent1>
        <a:srgbClr val="FC4132"/>
      </a:accent1>
      <a:accent2>
        <a:srgbClr val="048EFD"/>
      </a:accent2>
      <a:accent3>
        <a:srgbClr val="FDA110"/>
      </a:accent3>
      <a:accent4>
        <a:srgbClr val="20BEB3"/>
      </a:accent4>
      <a:accent5>
        <a:srgbClr val="B8E21D"/>
      </a:accent5>
      <a:accent6>
        <a:srgbClr val="7859C9"/>
      </a:accent6>
      <a:hlink>
        <a:srgbClr val="0563C1"/>
      </a:hlink>
      <a:folHlink>
        <a:srgbClr val="C3A5AE"/>
      </a:folHlink>
    </a:clrScheme>
    <a:fontScheme name="Gotham">
      <a:majorFont>
        <a:latin typeface="Gotham Book"/>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Autofit/>
      </a:bodyPr>
      <a:lstStyle>
        <a:defPPr>
          <a:defRPr smtClean="0"/>
        </a:defPPr>
      </a:lstStyle>
    </a:txDef>
  </a:objectDefaults>
  <a:extraClrSchemeLst/>
  <a:extLst>
    <a:ext uri="{05A4C25C-085E-4340-85A3-A5531E510DB2}">
      <thm15:themeFamily xmlns:thm15="http://schemas.microsoft.com/office/thememl/2012/main" name="Presentation1" id="{DD35CA81-8914-1A49-B875-5F4F41E0CEDB}" vid="{8A9920CD-F84F-254A-BADD-2466061D0F0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Props1.xml><?xml version="1.0" encoding="utf-8"?>
<ds:datastoreItem xmlns:ds="http://schemas.openxmlformats.org/officeDocument/2006/customXml" ds:itemID="{69E88E16-7E0B-4200-87BF-A77CE39C865B}">
  <ds:schemaRefs>
    <ds:schemaRef ds:uri="http://schemas.microsoft.com/sharepoint/v3/contenttype/forms"/>
  </ds:schemaRefs>
</ds:datastoreItem>
</file>

<file path=customXml/itemProps2.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27857</TotalTime>
  <Words>1576</Words>
  <Application>Microsoft Office PowerPoint</Application>
  <PresentationFormat>Widescreen</PresentationFormat>
  <Paragraphs>327</Paragraphs>
  <Slides>13</Slides>
  <Notes>9</Notes>
  <HiddenSlides>0</HiddenSlides>
  <MMClips>0</MMClips>
  <ScaleCrop>false</ScaleCrop>
  <HeadingPairs>
    <vt:vector size="10"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13</vt:i4>
      </vt:variant>
      <vt:variant>
        <vt:lpstr>Custom Shows</vt:lpstr>
      </vt:variant>
      <vt:variant>
        <vt:i4>1</vt:i4>
      </vt:variant>
    </vt:vector>
  </HeadingPairs>
  <TitlesOfParts>
    <vt:vector size="29" baseType="lpstr">
      <vt:lpstr>Arial</vt:lpstr>
      <vt:lpstr>Calibri</vt:lpstr>
      <vt:lpstr>Calibri Light</vt:lpstr>
      <vt:lpstr>Courier New</vt:lpstr>
      <vt:lpstr>Gotham Bold</vt:lpstr>
      <vt:lpstr>Gotham Book</vt:lpstr>
      <vt:lpstr>Gotham Light</vt:lpstr>
      <vt:lpstr>Open Sans Extrabold</vt:lpstr>
      <vt:lpstr>Open Sans Light</vt:lpstr>
      <vt:lpstr>Trebuchet MS</vt:lpstr>
      <vt:lpstr>Wingdings</vt:lpstr>
      <vt:lpstr>Grid</vt:lpstr>
      <vt:lpstr>Office Theme</vt:lpstr>
      <vt:lpstr>1_Office Theme</vt:lpstr>
      <vt:lpstr>think-cell Slide</vt:lpstr>
      <vt:lpstr>PowerPoint Presentation</vt:lpstr>
      <vt:lpstr>CAST Highlight Core Capabilities</vt:lpstr>
      <vt:lpstr>What Makes CAST Highlight SCA Unique?</vt:lpstr>
      <vt:lpstr>Software Composition At A Glance</vt:lpstr>
      <vt:lpstr>PowerPoint Presentation</vt:lpstr>
      <vt:lpstr>Assessment Scope, Objectives, Findings &amp; Recommendations</vt:lpstr>
      <vt:lpstr>CWE-20: Improper Input Validation</vt:lpstr>
      <vt:lpstr>CWE-284: Improper Access Control</vt:lpstr>
      <vt:lpstr>{app1_name} - IP Risk Assessment from Open-Source Software (OSS) Analysis</vt:lpstr>
      <vt:lpstr>{project} Open-source component obsolescence</vt:lpstr>
      <vt:lpstr>PowerPoint Presentation</vt:lpstr>
      <vt:lpstr>PowerPoint Presentation</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110</cp:revision>
  <cp:lastPrinted>2018-10-25T09:18:28Z</cp:lastPrinted>
  <dcterms:created xsi:type="dcterms:W3CDTF">2018-10-24T22:21:44Z</dcterms:created>
  <dcterms:modified xsi:type="dcterms:W3CDTF">2021-10-15T16:55:19Z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